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9" r:id="rId3"/>
    <p:sldId id="259" r:id="rId4"/>
    <p:sldId id="258" r:id="rId5"/>
    <p:sldId id="260" r:id="rId6"/>
    <p:sldId id="261" r:id="rId7"/>
    <p:sldId id="280" r:id="rId8"/>
    <p:sldId id="262" r:id="rId9"/>
    <p:sldId id="263" r:id="rId10"/>
    <p:sldId id="264" r:id="rId11"/>
    <p:sldId id="265" r:id="rId12"/>
    <p:sldId id="339" r:id="rId13"/>
    <p:sldId id="340" r:id="rId14"/>
    <p:sldId id="322" r:id="rId15"/>
    <p:sldId id="266" r:id="rId16"/>
    <p:sldId id="267" r:id="rId17"/>
    <p:sldId id="268" r:id="rId18"/>
    <p:sldId id="269" r:id="rId19"/>
    <p:sldId id="323" r:id="rId20"/>
    <p:sldId id="274" r:id="rId21"/>
    <p:sldId id="272" r:id="rId22"/>
    <p:sldId id="270" r:id="rId23"/>
    <p:sldId id="271" r:id="rId24"/>
    <p:sldId id="341" r:id="rId25"/>
    <p:sldId id="281" r:id="rId26"/>
    <p:sldId id="282" r:id="rId27"/>
    <p:sldId id="342" r:id="rId28"/>
    <p:sldId id="295" r:id="rId29"/>
    <p:sldId id="283" r:id="rId30"/>
    <p:sldId id="343" r:id="rId31"/>
    <p:sldId id="284" r:id="rId32"/>
    <p:sldId id="285" r:id="rId33"/>
    <p:sldId id="286" r:id="rId34"/>
    <p:sldId id="287" r:id="rId35"/>
    <p:sldId id="288" r:id="rId36"/>
    <p:sldId id="289" r:id="rId37"/>
    <p:sldId id="344" r:id="rId38"/>
    <p:sldId id="345" r:id="rId3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47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48" Type="http://schemas.openxmlformats.org/officeDocument/2006/relationships/customXml" Target="../customXml/item5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i-FI"/>
              <a:t>Muokkaa alaotsikon perustyyliä napsautt.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38D1-4E03-41A4-A52A-76767563C7E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64B-B52F-40B1-9B4C-1B6B0422ED9E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uorakulmio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262529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38D1-4E03-41A4-A52A-76767563C7E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64B-B52F-40B1-9B4C-1B6B0422ED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217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Suorakulmio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38D1-4E03-41A4-A52A-76767563C7E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64B-B52F-40B1-9B4C-1B6B0422ED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420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38D1-4E03-41A4-A52A-76767563C7E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64B-B52F-40B1-9B4C-1B6B0422ED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737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uorakulmio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38D1-4E03-41A4-A52A-76767563C7E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64B-B52F-40B1-9B4C-1B6B0422ED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838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38D1-4E03-41A4-A52A-76767563C7E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64B-B52F-40B1-9B4C-1B6B0422ED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409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38D1-4E03-41A4-A52A-76767563C7E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64B-B52F-40B1-9B4C-1B6B0422ED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282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38D1-4E03-41A4-A52A-76767563C7E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64B-B52F-40B1-9B4C-1B6B0422ED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102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38D1-4E03-41A4-A52A-76767563C7E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64B-B52F-40B1-9B4C-1B6B0422ED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09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38D1-4E03-41A4-A52A-76767563C7E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64B-B52F-40B1-9B4C-1B6B0422ED9E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Suorakulmio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orakulmio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95742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i-FI"/>
              <a:t>Lisää kuva napsauttamalla kuvaketta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5B7E38D1-4E03-41A4-A52A-76767563C7E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orakulmio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B90EE64B-B52F-40B1-9B4C-1B6B0422ED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5345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uorakulmio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i-FI"/>
              <a:t>Muokkaa tekstin perustyylejä napsauttamalla</a:t>
            </a:r>
          </a:p>
          <a:p>
            <a:pPr lvl="1" eaLnBrk="1" latinLnBrk="0" hangingPunct="1"/>
            <a:r>
              <a:rPr kumimoji="0" lang="fi-FI"/>
              <a:t>toinen taso</a:t>
            </a:r>
          </a:p>
          <a:p>
            <a:pPr lvl="2" eaLnBrk="1" latinLnBrk="0" hangingPunct="1"/>
            <a:r>
              <a:rPr kumimoji="0" lang="fi-FI"/>
              <a:t>kolmas taso</a:t>
            </a:r>
          </a:p>
          <a:p>
            <a:pPr lvl="3" eaLnBrk="1" latinLnBrk="0" hangingPunct="1"/>
            <a:r>
              <a:rPr kumimoji="0" lang="fi-FI"/>
              <a:t>neljäs taso</a:t>
            </a:r>
          </a:p>
          <a:p>
            <a:pPr lvl="4" eaLnBrk="1" latinLnBrk="0" hangingPunct="1"/>
            <a:r>
              <a:rPr kumimoji="0"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7E38D1-4E03-41A4-A52A-76767563C7E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90EE64B-B52F-40B1-9B4C-1B6B0422ED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00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927648" y="2348880"/>
            <a:ext cx="8077200" cy="1673352"/>
          </a:xfrm>
        </p:spPr>
        <p:txBody>
          <a:bodyPr>
            <a:normAutofit/>
          </a:bodyPr>
          <a:lstStyle/>
          <a:p>
            <a:r>
              <a:rPr lang="fi-FI" sz="7200" dirty="0"/>
              <a:t>A-streptokokki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19536" y="34290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Arto Nieminen</a:t>
            </a:r>
          </a:p>
          <a:p>
            <a:pPr algn="ctr"/>
            <a:r>
              <a:rPr lang="fi-FI" dirty="0"/>
              <a:t>Sisätautien ja infektiosairauksien erikoislääkäri</a:t>
            </a:r>
          </a:p>
          <a:p>
            <a:pPr algn="ctr"/>
            <a:r>
              <a:rPr lang="fi-FI" dirty="0"/>
              <a:t>OYS ja K-PKS</a:t>
            </a:r>
          </a:p>
          <a:p>
            <a:pPr algn="ctr"/>
            <a:r>
              <a:rPr lang="fi-FI" dirty="0"/>
              <a:t>Aluetartuntatautilääkäri, Oulun eteläinen ja Rannikko</a:t>
            </a:r>
          </a:p>
        </p:txBody>
      </p:sp>
    </p:spTree>
    <p:extLst>
      <p:ext uri="{BB962C8B-B14F-4D97-AF65-F5344CB8AC3E}">
        <p14:creationId xmlns:p14="http://schemas.microsoft.com/office/powerpoint/2010/main" val="2054908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Rakenne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3. </a:t>
            </a:r>
            <a:r>
              <a:rPr lang="fi-FI" dirty="0" err="1"/>
              <a:t>kERROS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Kolmannessa kerroksessa sijaitsevat</a:t>
            </a:r>
          </a:p>
          <a:p>
            <a:pPr lvl="1"/>
            <a:r>
              <a:rPr lang="fi-FI" b="1" dirty="0"/>
              <a:t>Ryhmäspesifinen polysakkaridi</a:t>
            </a:r>
          </a:p>
          <a:p>
            <a:pPr lvl="1"/>
            <a:r>
              <a:rPr lang="fi-FI" b="1" dirty="0" err="1"/>
              <a:t>LTA-lipoteikkohappo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auttaa bakteeria kiinnittymään epiteelisolun pintaan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2361941"/>
            <a:ext cx="410445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Kaareva yhdysviiva 7"/>
          <p:cNvCxnSpPr/>
          <p:nvPr/>
        </p:nvCxnSpPr>
        <p:spPr>
          <a:xfrm>
            <a:off x="5807969" y="2708920"/>
            <a:ext cx="2988333" cy="1368152"/>
          </a:xfrm>
          <a:prstGeom prst="curvedConnector3">
            <a:avLst>
              <a:gd name="adj1" fmla="val 54576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337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Rakenne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TOKSIINI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703512" y="2449512"/>
            <a:ext cx="4317876" cy="3951288"/>
          </a:xfrm>
        </p:spPr>
        <p:txBody>
          <a:bodyPr/>
          <a:lstStyle/>
          <a:p>
            <a:r>
              <a:rPr lang="fi-FI" dirty="0"/>
              <a:t>A-streptokokki tuottaa useita entsyymejä ja toksiineja</a:t>
            </a:r>
          </a:p>
          <a:p>
            <a:pPr lvl="1"/>
            <a:r>
              <a:rPr lang="fi-FI" b="1" dirty="0" err="1"/>
              <a:t>Hemolysiinit</a:t>
            </a:r>
            <a:r>
              <a:rPr lang="fi-FI" b="1" dirty="0"/>
              <a:t> O ja S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saavat aikaan </a:t>
            </a:r>
            <a:r>
              <a:rPr lang="fi-FI" dirty="0" err="1">
                <a:sym typeface="Wingdings" panose="05000000000000000000" pitchFamily="2" charset="2"/>
              </a:rPr>
              <a:t>hemolyysin</a:t>
            </a:r>
            <a:endParaRPr lang="fi-FI" dirty="0">
              <a:sym typeface="Wingdings" panose="05000000000000000000" pitchFamily="2" charset="2"/>
            </a:endParaRPr>
          </a:p>
          <a:p>
            <a:pPr lvl="1"/>
            <a:r>
              <a:rPr lang="fi-FI" b="1" dirty="0" err="1">
                <a:sym typeface="Wingdings" panose="05000000000000000000" pitchFamily="2" charset="2"/>
              </a:rPr>
              <a:t>Streptokinaasi</a:t>
            </a:r>
            <a:r>
              <a:rPr lang="fi-FI" b="1" dirty="0">
                <a:sym typeface="Wingdings" panose="05000000000000000000" pitchFamily="2" charset="2"/>
              </a:rPr>
              <a:t>, </a:t>
            </a:r>
            <a:r>
              <a:rPr lang="fi-FI" b="1" dirty="0" err="1">
                <a:sym typeface="Wingdings" panose="05000000000000000000" pitchFamily="2" charset="2"/>
              </a:rPr>
              <a:t>hyaluronidaasi</a:t>
            </a:r>
            <a:r>
              <a:rPr lang="fi-FI" b="1" dirty="0">
                <a:sym typeface="Wingdings" panose="05000000000000000000" pitchFamily="2" charset="2"/>
              </a:rPr>
              <a:t>, </a:t>
            </a:r>
            <a:r>
              <a:rPr lang="fi-FI" b="1" dirty="0" err="1">
                <a:sym typeface="Wingdings" panose="05000000000000000000" pitchFamily="2" charset="2"/>
              </a:rPr>
              <a:t>deoksiribonukleaasi</a:t>
            </a:r>
            <a:r>
              <a:rPr lang="fi-FI" dirty="0">
                <a:sym typeface="Wingdings" panose="05000000000000000000" pitchFamily="2" charset="2"/>
              </a:rPr>
              <a:t>  auttavat etenemisessä kudoksissa</a:t>
            </a:r>
          </a:p>
          <a:p>
            <a:pPr lvl="1"/>
            <a:r>
              <a:rPr lang="fi-FI" b="1" dirty="0" err="1">
                <a:sym typeface="Wingdings" panose="05000000000000000000" pitchFamily="2" charset="2"/>
              </a:rPr>
              <a:t>Pyrogeeniset</a:t>
            </a:r>
            <a:r>
              <a:rPr lang="fi-FI" b="1" dirty="0">
                <a:sym typeface="Wingdings" panose="05000000000000000000" pitchFamily="2" charset="2"/>
              </a:rPr>
              <a:t> </a:t>
            </a:r>
            <a:r>
              <a:rPr lang="fi-FI" b="1" dirty="0" err="1">
                <a:sym typeface="Wingdings" panose="05000000000000000000" pitchFamily="2" charset="2"/>
              </a:rPr>
              <a:t>eksotoksiinit</a:t>
            </a:r>
            <a:r>
              <a:rPr lang="fi-FI" dirty="0">
                <a:sym typeface="Wingdings" panose="05000000000000000000" pitchFamily="2" charset="2"/>
              </a:rPr>
              <a:t>  esim. </a:t>
            </a:r>
            <a:r>
              <a:rPr lang="fi-FI" dirty="0" err="1">
                <a:sym typeface="Wingdings" panose="05000000000000000000" pitchFamily="2" charset="2"/>
              </a:rPr>
              <a:t>erytrogeeninen</a:t>
            </a:r>
            <a:r>
              <a:rPr lang="fi-FI" dirty="0">
                <a:sym typeface="Wingdings" panose="05000000000000000000" pitchFamily="2" charset="2"/>
              </a:rPr>
              <a:t> toksiini A liittyy tulirokkoon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2361941"/>
            <a:ext cx="410445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uora nuoliyhdysviiva 8"/>
          <p:cNvCxnSpPr/>
          <p:nvPr/>
        </p:nvCxnSpPr>
        <p:spPr>
          <a:xfrm>
            <a:off x="5951984" y="2798878"/>
            <a:ext cx="576064" cy="1980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/>
          <p:cNvCxnSpPr/>
          <p:nvPr/>
        </p:nvCxnSpPr>
        <p:spPr>
          <a:xfrm>
            <a:off x="5951984" y="2798878"/>
            <a:ext cx="504056" cy="29343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654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0905D5-5C88-1F5F-5C5C-F365F750D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Tartunta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3E5A96-C4C6-CF92-38DB-A4A5E930F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Tarttuu helposti pisara- ja </a:t>
            </a:r>
            <a:r>
              <a:rPr lang="fi-FI" dirty="0" err="1"/>
              <a:t>kosketusteitse</a:t>
            </a:r>
            <a:r>
              <a:rPr lang="fi-FI" dirty="0"/>
              <a:t>, mutta se voi päästä elimistöön myös ihorikosta tai limakalvolta</a:t>
            </a:r>
          </a:p>
          <a:p>
            <a:endParaRPr lang="fi-FI" dirty="0"/>
          </a:p>
          <a:p>
            <a:r>
              <a:rPr lang="fi-FI" dirty="0"/>
              <a:t>Bakteeria levittävät oireilevien potilaiden ohella oireettomat kantajat</a:t>
            </a:r>
          </a:p>
          <a:p>
            <a:pPr marL="118872" indent="0">
              <a:buNone/>
            </a:pPr>
            <a:endParaRPr lang="fi-FI" dirty="0"/>
          </a:p>
          <a:p>
            <a:pPr lvl="1"/>
            <a:r>
              <a:rPr lang="fi-FI" dirty="0"/>
              <a:t>Väestössä </a:t>
            </a:r>
            <a:r>
              <a:rPr lang="fi-FI" b="1" dirty="0"/>
              <a:t>oireeton </a:t>
            </a:r>
            <a:r>
              <a:rPr lang="fi-FI" b="1" dirty="0" err="1"/>
              <a:t>nielukantajuus</a:t>
            </a:r>
            <a:r>
              <a:rPr lang="fi-FI" dirty="0"/>
              <a:t> vaihtelee alle yhden ja 30 %:n välillä ikäryhmän ja epidemiologisen tilanteen mukaan (lapsilla n. 12 %)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Kroonisilla A-streptokokin kantajilla on hyvin vähäinen riski sairastua reumakuumeeseen tai muihin komplikaatioihin, joten </a:t>
            </a:r>
            <a:r>
              <a:rPr lang="fi-FI" b="1" dirty="0"/>
              <a:t>kantajille ei aloiteta mikrobilääkehoitoa, ellei kyseessä ole epidemia tai taustalla aiemmin sairastettu reumakuume</a:t>
            </a:r>
          </a:p>
          <a:p>
            <a:pPr lvl="1"/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5572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D2716E-D683-1949-7D31-1F1519210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Ilmaantuvuus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250A86-15B7-02CD-D9CA-59DD9C4A1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Ilmaantuvuus:</a:t>
            </a:r>
          </a:p>
          <a:p>
            <a:endParaRPr lang="fi-FI" dirty="0"/>
          </a:p>
          <a:p>
            <a:pPr lvl="1"/>
            <a:r>
              <a:rPr lang="fi-FI" dirty="0"/>
              <a:t>Nielutulehdusten vuoksi tehdään yli 800 avohoidon käyntiä 10 000 potilasvuotta kohden ja A-streptokokki aiheuttaa 15-30 % lasten ja 5-10 % aikuisten nielutulehduksista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Euroopassa invasiivisten A-streptokokkitautien ilmaantuvuus on noin 2-5/100 000 ihmistä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Suomessa tartuntatautirekisterin mukaan invasiivisten A-streptokokkitapausten ilmaantuvuus oli vuonna 2015 noin 3,5/100 000 asukasta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7480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853AF1-E00B-D6B5-7EB8-3881340A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Tyypilliset infektiot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D27B13-9C91-12CC-834C-FF4328691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Skaala A-streptokokin aiheuttamista infektioista on melkoinen!</a:t>
            </a:r>
          </a:p>
          <a:p>
            <a:pPr lvl="1"/>
            <a:r>
              <a:rPr lang="fi-FI" dirty="0"/>
              <a:t>A-streptokokin kutsumanimet tappajabakteeri, superstreptokokki ja lihansyöjäbakteeri kertovat sen pahamaineisesta luonteesta</a:t>
            </a:r>
          </a:p>
          <a:p>
            <a:endParaRPr lang="fi-FI" dirty="0"/>
          </a:p>
          <a:p>
            <a:r>
              <a:rPr lang="fi-FI" dirty="0"/>
              <a:t>Lievimmillään aiheuttaa kiusallisia ihoinfektioita, kuten märkärupea tai </a:t>
            </a:r>
            <a:r>
              <a:rPr lang="fi-FI" dirty="0" err="1"/>
              <a:t>perianaalidermatiittia</a:t>
            </a:r>
            <a:r>
              <a:rPr lang="fi-FI" dirty="0"/>
              <a:t> (ns. peppuangiinaa)</a:t>
            </a:r>
          </a:p>
          <a:p>
            <a:pPr marL="118872" indent="0">
              <a:buNone/>
            </a:pPr>
            <a:endParaRPr lang="fi-FI" dirty="0"/>
          </a:p>
          <a:p>
            <a:r>
              <a:rPr lang="fi-FI" dirty="0"/>
              <a:t>Vaikeimmillaan aiheuttaa rajuja jopa kuolemaan johtavia syviä ja nopeasti eteneviä bakteeri-infektioita</a:t>
            </a:r>
          </a:p>
        </p:txBody>
      </p:sp>
    </p:spTree>
    <p:extLst>
      <p:ext uri="{BB962C8B-B14F-4D97-AF65-F5344CB8AC3E}">
        <p14:creationId xmlns:p14="http://schemas.microsoft.com/office/powerpoint/2010/main" val="3544255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Tyypilliset infektiot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Nielutulehdus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703512" y="2420888"/>
            <a:ext cx="4392488" cy="4248472"/>
          </a:xfrm>
        </p:spPr>
        <p:txBody>
          <a:bodyPr/>
          <a:lstStyle/>
          <a:p>
            <a:r>
              <a:rPr lang="fi-FI" dirty="0"/>
              <a:t>Tärkein ja tavallisin A-streptokokkitauti</a:t>
            </a:r>
          </a:p>
          <a:p>
            <a:r>
              <a:rPr lang="fi-FI" dirty="0"/>
              <a:t>Oireet:</a:t>
            </a:r>
          </a:p>
          <a:p>
            <a:pPr lvl="1"/>
            <a:r>
              <a:rPr lang="fi-FI" dirty="0"/>
              <a:t>Kurkkukipu</a:t>
            </a:r>
          </a:p>
          <a:p>
            <a:pPr lvl="1"/>
            <a:r>
              <a:rPr lang="fi-FI" dirty="0"/>
              <a:t>Nielurisojen voimakas tulehdus</a:t>
            </a:r>
          </a:p>
          <a:p>
            <a:pPr lvl="1"/>
            <a:r>
              <a:rPr lang="fi-FI" dirty="0"/>
              <a:t>Aristavat imurauhaset leuan alla ja kaulalla</a:t>
            </a:r>
          </a:p>
          <a:p>
            <a:pPr lvl="1"/>
            <a:r>
              <a:rPr lang="fi-FI" dirty="0"/>
              <a:t>Kuume</a:t>
            </a:r>
          </a:p>
          <a:p>
            <a:r>
              <a:rPr lang="fi-FI" dirty="0"/>
              <a:t>Voi levitä nielusta ja aiheuttaa esim. </a:t>
            </a:r>
            <a:r>
              <a:rPr lang="fi-FI" dirty="0" err="1"/>
              <a:t>otiitin</a:t>
            </a:r>
            <a:r>
              <a:rPr lang="fi-FI" dirty="0"/>
              <a:t>, </a:t>
            </a:r>
            <a:r>
              <a:rPr lang="fi-FI" dirty="0" err="1"/>
              <a:t>sinuiitin</a:t>
            </a:r>
            <a:r>
              <a:rPr lang="fi-FI" dirty="0"/>
              <a:t> tai pneumonian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208" y="1556792"/>
            <a:ext cx="438750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521" y="4019551"/>
            <a:ext cx="4376188" cy="239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138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Tyypilliset infektiot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Nielutulehdus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703512" y="2420888"/>
            <a:ext cx="4392488" cy="4248472"/>
          </a:xfrm>
        </p:spPr>
        <p:txBody>
          <a:bodyPr/>
          <a:lstStyle/>
          <a:p>
            <a:r>
              <a:rPr lang="fi-FI" dirty="0"/>
              <a:t>KOMPLIKAATIOT</a:t>
            </a:r>
          </a:p>
          <a:p>
            <a:pPr lvl="1"/>
            <a:r>
              <a:rPr lang="fi-FI" b="1" dirty="0" err="1"/>
              <a:t>Peritonsillaarinen</a:t>
            </a:r>
            <a:r>
              <a:rPr lang="fi-FI" b="1" dirty="0"/>
              <a:t> </a:t>
            </a:r>
            <a:r>
              <a:rPr lang="fi-FI" b="1" dirty="0" err="1"/>
              <a:t>abskessi</a:t>
            </a:r>
            <a:endParaRPr lang="fi-FI" b="1" dirty="0"/>
          </a:p>
          <a:p>
            <a:pPr lvl="2"/>
            <a:r>
              <a:rPr lang="fi-FI" dirty="0"/>
              <a:t>Tulehdus levinnyt nielurisoista ympäröiviin kudoksiin</a:t>
            </a:r>
          </a:p>
          <a:p>
            <a:pPr lvl="2"/>
            <a:r>
              <a:rPr lang="fi-FI" dirty="0"/>
              <a:t>Aiheuttaa todella vaikean nielemiskivun ja toispuolisen turvotuksen</a:t>
            </a:r>
          </a:p>
          <a:p>
            <a:pPr lvl="2"/>
            <a:r>
              <a:rPr lang="fi-FI" dirty="0"/>
              <a:t>Vaatii antibioottihoidon lisäksi paiseen kirurgisen avauksen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52" y="1509859"/>
            <a:ext cx="3158303" cy="253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4123739"/>
            <a:ext cx="2448272" cy="264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605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Tyypilliset infektiot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NIELUTULEHDUS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24000" y="2420888"/>
            <a:ext cx="4644008" cy="4320480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KOMPLIKAATIOT</a:t>
            </a:r>
          </a:p>
          <a:p>
            <a:pPr lvl="1"/>
            <a:r>
              <a:rPr lang="fi-FI" b="1" dirty="0"/>
              <a:t>Tulirokko (</a:t>
            </a:r>
            <a:r>
              <a:rPr lang="fi-FI" b="1" dirty="0" err="1"/>
              <a:t>scarlatina</a:t>
            </a:r>
            <a:r>
              <a:rPr lang="fi-FI" b="1" dirty="0"/>
              <a:t>)</a:t>
            </a:r>
          </a:p>
          <a:p>
            <a:pPr lvl="2"/>
            <a:r>
              <a:rPr lang="fi-FI" dirty="0"/>
              <a:t>Kehittyy, jos streptokokki tuottaa </a:t>
            </a:r>
            <a:r>
              <a:rPr lang="fi-FI" dirty="0" err="1"/>
              <a:t>erytrogeenista</a:t>
            </a:r>
            <a:r>
              <a:rPr lang="fi-FI" dirty="0"/>
              <a:t> toksiinia, eikä potilaalla ole vasta-aineita</a:t>
            </a:r>
          </a:p>
          <a:p>
            <a:pPr lvl="2"/>
            <a:r>
              <a:rPr lang="fi-FI" dirty="0"/>
              <a:t>Ilmenee yleensä nieluinfektion aikana, mutta voi liittyä muihinkin A-streptokokki-infektioihin</a:t>
            </a:r>
          </a:p>
          <a:p>
            <a:pPr lvl="2"/>
            <a:r>
              <a:rPr lang="fi-FI" dirty="0"/>
              <a:t>Punoittava pienipilkkuinen ihottuma</a:t>
            </a:r>
          </a:p>
          <a:p>
            <a:pPr lvl="2"/>
            <a:r>
              <a:rPr lang="fi-FI" dirty="0"/>
              <a:t>Kasvot punaiset, suun ympäristö kalpea, kehittyy yleensä toisena  sairastamispäivänä, häviää viikossa, pitkäaikainen ihon pintakerrosten hilseily</a:t>
            </a:r>
          </a:p>
          <a:p>
            <a:pPr lvl="2"/>
            <a:r>
              <a:rPr lang="fi-FI" dirty="0"/>
              <a:t>Mansikkakieli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1700808"/>
            <a:ext cx="2372084" cy="155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700809"/>
            <a:ext cx="2195736" cy="155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10" y="3260146"/>
            <a:ext cx="4495283" cy="34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483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Tyypilliset infektiot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IHOINFEKTIOT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/>
              <a:t>Märkärupi (</a:t>
            </a:r>
            <a:r>
              <a:rPr lang="fi-FI" b="1" dirty="0" err="1"/>
              <a:t>impetigo</a:t>
            </a:r>
            <a:r>
              <a:rPr lang="fi-FI" b="1" dirty="0"/>
              <a:t>)</a:t>
            </a:r>
          </a:p>
          <a:p>
            <a:pPr lvl="1"/>
            <a:r>
              <a:rPr lang="fi-FI" dirty="0"/>
              <a:t>Pinnallinen, erityisesti lapsilla esiintyvä ihoinfektio</a:t>
            </a:r>
          </a:p>
          <a:p>
            <a:pPr lvl="1"/>
            <a:r>
              <a:rPr lang="fi-FI" dirty="0"/>
              <a:t>Myös </a:t>
            </a:r>
            <a:r>
              <a:rPr lang="fi-FI" dirty="0" err="1"/>
              <a:t>S.aureus</a:t>
            </a:r>
            <a:r>
              <a:rPr lang="fi-FI" dirty="0"/>
              <a:t> voi aiheuttaa</a:t>
            </a:r>
          </a:p>
          <a:p>
            <a:pPr lvl="1"/>
            <a:r>
              <a:rPr lang="fi-FI" dirty="0"/>
              <a:t>Atopia altistaa </a:t>
            </a:r>
            <a:r>
              <a:rPr lang="fi-FI" dirty="0">
                <a:sym typeface="Wingdings" panose="05000000000000000000" pitchFamily="2" charset="2"/>
              </a:rPr>
              <a:t> jos iho on jatkuvasti rikki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696242"/>
            <a:ext cx="4309864" cy="277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5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E14C2D-626E-C290-B4B3-7F9CB19C0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Tyypilliset infektiot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B6BE228-88DB-33F1-2489-AD6C2A829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64AB699-3ACB-0583-3EFC-06EF0429B6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b="1" dirty="0" err="1"/>
              <a:t>Perianaalidermatiitti</a:t>
            </a:r>
            <a:endParaRPr lang="fi-FI" b="1" dirty="0"/>
          </a:p>
          <a:p>
            <a:pPr lvl="1"/>
            <a:r>
              <a:rPr lang="fi-FI" dirty="0"/>
              <a:t>Yleisimmin lapsilla tavattava peräaukon ihon ympärillä esiintyvä kutiseva ja punoittava ihottuma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b="1" dirty="0" err="1"/>
              <a:t>Vulvovaginiitti</a:t>
            </a:r>
            <a:endParaRPr lang="fi-FI" b="1" dirty="0"/>
          </a:p>
          <a:p>
            <a:pPr lvl="1"/>
            <a:r>
              <a:rPr lang="fi-FI" dirty="0"/>
              <a:t>Tavallisimmin </a:t>
            </a:r>
            <a:r>
              <a:rPr lang="fi-FI" dirty="0" err="1"/>
              <a:t>prepubertaalisilla</a:t>
            </a:r>
            <a:r>
              <a:rPr lang="fi-FI" dirty="0"/>
              <a:t> pikkutytöillä</a:t>
            </a:r>
          </a:p>
          <a:p>
            <a:pPr lvl="1"/>
            <a:r>
              <a:rPr lang="fi-FI" dirty="0"/>
              <a:t>Häpyhuulten punoitus ja kutina, märkäinen vuoto emättimestä</a:t>
            </a:r>
          </a:p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CB4227-5A31-5F72-3B50-729A64D311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CED8E98-B4E8-81A9-267E-BC1B79611DC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pic>
        <p:nvPicPr>
          <p:cNvPr id="1026" name="Picture 2" descr="Vulvovaginitis in girls - Health&amp;">
            <a:extLst>
              <a:ext uri="{FF2B5EF4-FFF2-40B4-BE49-F238E27FC236}">
                <a16:creationId xmlns:a16="http://schemas.microsoft.com/office/drawing/2014/main" id="{8F711281-A7A5-F80C-4091-4D175AF68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523" y="2435305"/>
            <a:ext cx="4315972" cy="24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57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Gram-positiivinen</a:t>
            </a:r>
            <a:r>
              <a:rPr lang="fi-FI" dirty="0"/>
              <a:t> </a:t>
            </a:r>
            <a:r>
              <a:rPr lang="fi-FI" dirty="0" err="1"/>
              <a:t>beetahemolyyttinen</a:t>
            </a:r>
            <a:r>
              <a:rPr lang="fi-FI" dirty="0"/>
              <a:t> A-ryhmän streptokokki</a:t>
            </a:r>
          </a:p>
          <a:p>
            <a:pPr lvl="1"/>
            <a:r>
              <a:rPr lang="fi-FI" dirty="0"/>
              <a:t>Eli mikä?</a:t>
            </a:r>
          </a:p>
        </p:txBody>
      </p:sp>
    </p:spTree>
    <p:extLst>
      <p:ext uri="{BB962C8B-B14F-4D97-AF65-F5344CB8AC3E}">
        <p14:creationId xmlns:p14="http://schemas.microsoft.com/office/powerpoint/2010/main" val="1410149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Tyypilliset infektiot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IHOINFEKTIOT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/>
              <a:t>Ruusu (</a:t>
            </a:r>
            <a:r>
              <a:rPr lang="fi-FI" b="1" dirty="0" err="1"/>
              <a:t>erysipelas</a:t>
            </a:r>
            <a:r>
              <a:rPr lang="fi-FI" b="1" dirty="0"/>
              <a:t>) / selluliitti</a:t>
            </a:r>
          </a:p>
          <a:p>
            <a:pPr lvl="1"/>
            <a:r>
              <a:rPr lang="fi-FI" dirty="0"/>
              <a:t>Yleensä aikuisilla tavattava ihon ja ihonalaiskudoksen infektio</a:t>
            </a:r>
          </a:p>
          <a:p>
            <a:pPr lvl="1"/>
            <a:r>
              <a:rPr lang="fi-FI" dirty="0"/>
              <a:t>Myös </a:t>
            </a:r>
            <a:r>
              <a:rPr lang="fi-FI" dirty="0" err="1"/>
              <a:t>S.aureus</a:t>
            </a:r>
            <a:r>
              <a:rPr lang="fi-FI" dirty="0"/>
              <a:t> tai C- ja G-ryhmän streptokokit voivat aiheuttaa</a:t>
            </a:r>
          </a:p>
          <a:p>
            <a:pPr lvl="1"/>
            <a:r>
              <a:rPr lang="fi-FI" dirty="0"/>
              <a:t>Iholla todetaan voimakas, tarkkarajainen punoitus ja turvotus, iholle voi ilmaantua </a:t>
            </a:r>
            <a:r>
              <a:rPr lang="fi-FI" dirty="0" err="1"/>
              <a:t>rakkulointia</a:t>
            </a:r>
            <a:endParaRPr lang="fi-FI" dirty="0"/>
          </a:p>
          <a:p>
            <a:pPr lvl="1"/>
            <a:r>
              <a:rPr lang="fi-FI" dirty="0"/>
              <a:t>Yleisoireet: kuume, pahoinvointi, vilunväristykset</a:t>
            </a:r>
          </a:p>
          <a:p>
            <a:pPr lvl="1"/>
            <a:r>
              <a:rPr lang="fi-FI" dirty="0"/>
              <a:t>Tyypillisesti alaraajassa, mutta esim. kasvoissa, yläraajassa mahdollinen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endParaRPr lang="fi-FI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1700808"/>
            <a:ext cx="4176464" cy="28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405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 infektiot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991544" y="1844825"/>
            <a:ext cx="4040188" cy="715355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Ruokamyrkytykset</a:t>
            </a:r>
          </a:p>
          <a:p>
            <a:pPr lvl="1"/>
            <a:r>
              <a:rPr lang="fi-FI" dirty="0"/>
              <a:t>Voi aiheuttaa ruokamyrkytysepidemian levitessään elintarvikkeen (maito, kananmuna, liha) välityksellä </a:t>
            </a:r>
            <a:r>
              <a:rPr lang="fi-FI" dirty="0">
                <a:sym typeface="Wingdings" panose="05000000000000000000" pitchFamily="2" charset="2"/>
              </a:rPr>
              <a:t> t</a:t>
            </a:r>
            <a:r>
              <a:rPr lang="fi-FI" dirty="0"/>
              <a:t>ällöin bakteeri on useimmiten peräisin kuumentamattomana tarjottavan elintarvikkeen valmistajan nielusta</a:t>
            </a:r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7" name="Sisällön paikkamerkki 3"/>
          <p:cNvSpPr>
            <a:spLocks noGrp="1"/>
          </p:cNvSpPr>
          <p:nvPr>
            <p:ph sz="half" idx="2"/>
          </p:nvPr>
        </p:nvSpPr>
        <p:spPr>
          <a:xfrm>
            <a:off x="6168008" y="2492896"/>
            <a:ext cx="4040188" cy="3951288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pic>
        <p:nvPicPr>
          <p:cNvPr id="2050" name="Picture 2" descr="Vomissez Stock Illustrations, Vecteurs, &amp; Clipart – (1,109 Stock  Illustrations)">
            <a:extLst>
              <a:ext uri="{FF2B5EF4-FFF2-40B4-BE49-F238E27FC236}">
                <a16:creationId xmlns:a16="http://schemas.microsoft.com/office/drawing/2014/main" id="{A722CAE8-F146-31E2-E4F0-1484334E6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2494129"/>
            <a:ext cx="432048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89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Vakavat infektiot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INVASIIVINEN A-STREPTOKOKKI-INFEKTIO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981200" y="2449512"/>
            <a:ext cx="4330824" cy="3951288"/>
          </a:xfrm>
        </p:spPr>
        <p:txBody>
          <a:bodyPr>
            <a:normAutofit lnSpcReduction="10000"/>
          </a:bodyPr>
          <a:lstStyle/>
          <a:p>
            <a:r>
              <a:rPr lang="fi-FI" dirty="0" err="1"/>
              <a:t>Bakteremia</a:t>
            </a:r>
            <a:r>
              <a:rPr lang="fi-FI" dirty="0"/>
              <a:t>, pneumonia, </a:t>
            </a:r>
            <a:r>
              <a:rPr lang="fi-FI" dirty="0" err="1"/>
              <a:t>meningiitti</a:t>
            </a:r>
            <a:r>
              <a:rPr lang="fi-FI" dirty="0"/>
              <a:t>…</a:t>
            </a:r>
          </a:p>
          <a:p>
            <a:r>
              <a:rPr lang="fi-FI" b="1" dirty="0"/>
              <a:t>Sepsis voi liittyä mihin tahansa A-streptokokki-infektioon</a:t>
            </a:r>
            <a:r>
              <a:rPr lang="fi-FI" dirty="0"/>
              <a:t> (tyypillisimmin kuitenkin saa alkunsa iholta)</a:t>
            </a:r>
          </a:p>
          <a:p>
            <a:pPr lvl="1"/>
            <a:r>
              <a:rPr lang="fi-FI" dirty="0"/>
              <a:t>Tutkimuksissa kuolleisuus n.      10 % luokkaa</a:t>
            </a:r>
          </a:p>
          <a:p>
            <a:r>
              <a:rPr lang="fi-FI" dirty="0" err="1"/>
              <a:t>Puerperaalisepsis</a:t>
            </a:r>
            <a:r>
              <a:rPr lang="fi-FI" dirty="0"/>
              <a:t> on vaikea synnytyskomplikaatio</a:t>
            </a:r>
          </a:p>
          <a:p>
            <a:pPr lvl="1"/>
            <a:r>
              <a:rPr lang="fi-FI" dirty="0"/>
              <a:t>Nykyään Suomessa harvinainen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68009" y="1844825"/>
            <a:ext cx="4041775" cy="715355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TOKSINEN SOKKI-OIREYHTYMÄ</a:t>
            </a:r>
          </a:p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i-FI" dirty="0"/>
              <a:t>A-streptokokin aiheuttama infektio ja siihen liittyy:</a:t>
            </a:r>
          </a:p>
          <a:p>
            <a:pPr lvl="1"/>
            <a:r>
              <a:rPr lang="fi-FI" dirty="0" err="1"/>
              <a:t>Hypotensio</a:t>
            </a:r>
            <a:endParaRPr lang="fi-FI" dirty="0"/>
          </a:p>
          <a:p>
            <a:pPr marL="457200" lvl="1" indent="0">
              <a:buNone/>
            </a:pPr>
            <a:r>
              <a:rPr lang="fi-FI" dirty="0"/>
              <a:t>JA vähintään 2 seuraavista:</a:t>
            </a:r>
          </a:p>
          <a:p>
            <a:pPr lvl="1"/>
            <a:r>
              <a:rPr lang="fi-FI" dirty="0"/>
              <a:t>Munuaisten vajaatoiminta</a:t>
            </a:r>
          </a:p>
          <a:p>
            <a:pPr lvl="1"/>
            <a:r>
              <a:rPr lang="fi-FI" dirty="0" err="1"/>
              <a:t>Koagulopatia</a:t>
            </a:r>
            <a:r>
              <a:rPr lang="fi-FI" dirty="0"/>
              <a:t> (hyytymishäiriö)</a:t>
            </a:r>
          </a:p>
          <a:p>
            <a:pPr lvl="1"/>
            <a:r>
              <a:rPr lang="fi-FI" dirty="0"/>
              <a:t>Maksavaurion merkit</a:t>
            </a:r>
          </a:p>
          <a:p>
            <a:pPr lvl="1"/>
            <a:r>
              <a:rPr lang="fi-FI" dirty="0"/>
              <a:t>ARDS (</a:t>
            </a:r>
            <a:r>
              <a:rPr lang="fi-FI" dirty="0" err="1"/>
              <a:t>monielinvaurio</a:t>
            </a:r>
            <a:r>
              <a:rPr lang="fi-FI" dirty="0"/>
              <a:t>)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8327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Vakavat infektiot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MUUT </a:t>
            </a:r>
            <a:r>
              <a:rPr lang="fi-FI" dirty="0" err="1"/>
              <a:t>vAIKEAT</a:t>
            </a:r>
            <a:r>
              <a:rPr lang="fi-FI" dirty="0"/>
              <a:t> TAUDINKUVAT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/>
              <a:t>Primaari </a:t>
            </a:r>
            <a:r>
              <a:rPr lang="fi-FI" dirty="0" err="1"/>
              <a:t>peritoniitti</a:t>
            </a:r>
            <a:endParaRPr lang="fi-FI" dirty="0"/>
          </a:p>
          <a:p>
            <a:r>
              <a:rPr lang="fi-FI" dirty="0" err="1"/>
              <a:t>Purulentti</a:t>
            </a:r>
            <a:r>
              <a:rPr lang="fi-FI" dirty="0"/>
              <a:t> niveltulehdus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700808"/>
            <a:ext cx="4176464" cy="272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7"/>
          <p:cNvSpPr txBox="1"/>
          <p:nvPr/>
        </p:nvSpPr>
        <p:spPr>
          <a:xfrm>
            <a:off x="6168008" y="4797152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prstClr val="black"/>
                </a:solidFill>
                <a:latin typeface="Corbel"/>
              </a:rPr>
              <a:t>Nekrotisoiva</a:t>
            </a:r>
            <a:r>
              <a:rPr lang="fi-FI" dirty="0">
                <a:solidFill>
                  <a:prstClr val="black"/>
                </a:solidFill>
                <a:latin typeface="Corbel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Corbel"/>
              </a:rPr>
              <a:t>faskiitti</a:t>
            </a:r>
            <a:r>
              <a:rPr lang="fi-FI" dirty="0">
                <a:solidFill>
                  <a:prstClr val="black"/>
                </a:solidFill>
                <a:latin typeface="Corbel"/>
              </a:rPr>
              <a:t> </a:t>
            </a:r>
            <a:r>
              <a:rPr lang="fi-FI" dirty="0">
                <a:solidFill>
                  <a:prstClr val="black"/>
                </a:solidFill>
                <a:latin typeface="Corbel"/>
                <a:sym typeface="Wingdings" panose="05000000000000000000" pitchFamily="2" charset="2"/>
              </a:rPr>
              <a:t> Tilanne plastiikkakirurgisen operaation jälkeen</a:t>
            </a:r>
          </a:p>
          <a:p>
            <a:endParaRPr lang="fi-FI" dirty="0">
              <a:solidFill>
                <a:prstClr val="black"/>
              </a:solidFill>
              <a:latin typeface="Corbel"/>
              <a:sym typeface="Wingdings" panose="05000000000000000000" pitchFamily="2" charset="2"/>
            </a:endParaRPr>
          </a:p>
          <a:p>
            <a:r>
              <a:rPr lang="fi-FI" dirty="0">
                <a:solidFill>
                  <a:prstClr val="black"/>
                </a:solidFill>
                <a:latin typeface="Corbel"/>
                <a:sym typeface="Wingdings" panose="05000000000000000000" pitchFamily="2" charset="2"/>
              </a:rPr>
              <a:t>Joudutaan usein laajoihin kuolioalueiden revisioihin potilaan pelastamiseksi</a:t>
            </a:r>
            <a:endParaRPr lang="fi-FI" dirty="0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32446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Tartuttavuus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Nielusta ja iholta leviää kosketus- ja pisaratartuntana lähikontakteihin</a:t>
            </a:r>
          </a:p>
          <a:p>
            <a:pPr lvl="1"/>
            <a:r>
              <a:rPr lang="fi-FI" dirty="0"/>
              <a:t>Nieluinfektio, tulirokko tai </a:t>
            </a:r>
            <a:r>
              <a:rPr lang="fi-FI" dirty="0" err="1"/>
              <a:t>invasiivinen</a:t>
            </a:r>
            <a:r>
              <a:rPr lang="fi-FI" dirty="0"/>
              <a:t> infektio on </a:t>
            </a:r>
            <a:r>
              <a:rPr lang="fi-FI" b="1" dirty="0"/>
              <a:t>tartuttava viikon ajan ennen oireiden alkua</a:t>
            </a:r>
          </a:p>
          <a:p>
            <a:pPr lvl="1"/>
            <a:r>
              <a:rPr lang="fi-FI" dirty="0"/>
              <a:t>Märkärupi tai muu lievä ihoinfektio on tartuttava vasta kun oireet ovat alkaneet</a:t>
            </a:r>
          </a:p>
          <a:p>
            <a:pPr lvl="1"/>
            <a:r>
              <a:rPr lang="fi-FI" dirty="0"/>
              <a:t>Itämisaika on tyypillisesti 1-4 vrk, mutta voi olla joskus reilusti pidempikin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3743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Diagnostiikka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Kliininen diagnostiikka:</a:t>
            </a:r>
          </a:p>
          <a:p>
            <a:pPr lvl="1"/>
            <a:r>
              <a:rPr lang="fi-FI" dirty="0"/>
              <a:t>Tyypilliset oireet / kliiniset löydökset</a:t>
            </a:r>
          </a:p>
          <a:p>
            <a:r>
              <a:rPr lang="fi-FI" dirty="0"/>
              <a:t>Nielun streptokokkiviljely (</a:t>
            </a:r>
            <a:r>
              <a:rPr lang="fi-FI" dirty="0" err="1"/>
              <a:t>Ps-StrVi</a:t>
            </a:r>
            <a:r>
              <a:rPr lang="fi-FI" dirty="0"/>
              <a:t>)</a:t>
            </a:r>
          </a:p>
          <a:p>
            <a:r>
              <a:rPr lang="fi-FI" dirty="0"/>
              <a:t>Antigeenitesti (</a:t>
            </a:r>
            <a:r>
              <a:rPr lang="fi-FI" dirty="0" err="1"/>
              <a:t>StrAAg</a:t>
            </a:r>
            <a:r>
              <a:rPr lang="fi-FI" dirty="0"/>
              <a:t>)</a:t>
            </a:r>
          </a:p>
          <a:p>
            <a:r>
              <a:rPr lang="fi-FI" dirty="0"/>
              <a:t>Muun infektioalueen bakteeriviljely (Pu-BaktVi2)</a:t>
            </a:r>
          </a:p>
        </p:txBody>
      </p:sp>
    </p:spTree>
    <p:extLst>
      <p:ext uri="{BB962C8B-B14F-4D97-AF65-F5344CB8AC3E}">
        <p14:creationId xmlns:p14="http://schemas.microsoft.com/office/powerpoint/2010/main" val="2067684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Hoito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A-streptokokki on herkkä penisilliinille</a:t>
            </a:r>
          </a:p>
          <a:p>
            <a:pPr lvl="1"/>
            <a:r>
              <a:rPr lang="fi-FI" dirty="0"/>
              <a:t>Nielutulehduksissa 10 vrk, ihotulehduksissa vaikeusasteen mukaan, </a:t>
            </a:r>
            <a:r>
              <a:rPr lang="fi-FI" dirty="0" err="1"/>
              <a:t>invasiivisissa</a:t>
            </a:r>
            <a:r>
              <a:rPr lang="fi-FI" dirty="0"/>
              <a:t> vakavissa taudeissa riippuen hoitovasteesta</a:t>
            </a:r>
          </a:p>
          <a:p>
            <a:pPr lvl="1"/>
            <a:endParaRPr lang="fi-FI" dirty="0"/>
          </a:p>
          <a:p>
            <a:r>
              <a:rPr lang="fi-FI" dirty="0"/>
              <a:t>Penisilliiniallergisille </a:t>
            </a:r>
            <a:r>
              <a:rPr lang="fi-FI" dirty="0" err="1"/>
              <a:t>kefalosporiini</a:t>
            </a:r>
            <a:r>
              <a:rPr lang="fi-FI" dirty="0"/>
              <a:t> tai </a:t>
            </a:r>
            <a:r>
              <a:rPr lang="fi-FI" dirty="0" err="1"/>
              <a:t>klindamysiini</a:t>
            </a:r>
            <a:endParaRPr lang="fi-FI" dirty="0"/>
          </a:p>
          <a:p>
            <a:endParaRPr lang="fi-FI" dirty="0"/>
          </a:p>
          <a:p>
            <a:r>
              <a:rPr lang="fi-FI" dirty="0"/>
              <a:t>Vakavissa taudeissa ab-hoito aloitetaan suonensisäisesti</a:t>
            </a:r>
          </a:p>
          <a:p>
            <a:pPr lvl="1"/>
            <a:r>
              <a:rPr lang="fi-FI" dirty="0"/>
              <a:t>Yleensä penisilliinijohdoksen ja </a:t>
            </a:r>
            <a:r>
              <a:rPr lang="fi-FI" dirty="0" err="1"/>
              <a:t>klindamysiinin</a:t>
            </a:r>
            <a:r>
              <a:rPr lang="fi-FI" dirty="0"/>
              <a:t> yhdistelmällä (</a:t>
            </a:r>
            <a:r>
              <a:rPr lang="fi-FI" dirty="0" err="1"/>
              <a:t>klindamysiini</a:t>
            </a:r>
            <a:r>
              <a:rPr lang="fi-FI" dirty="0"/>
              <a:t> vähentää streptokokin toksiinien tuotantoa)</a:t>
            </a:r>
          </a:p>
        </p:txBody>
      </p:sp>
    </p:spTree>
    <p:extLst>
      <p:ext uri="{BB962C8B-B14F-4D97-AF65-F5344CB8AC3E}">
        <p14:creationId xmlns:p14="http://schemas.microsoft.com/office/powerpoint/2010/main" val="1846040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898FEF-CDB2-DAED-98D8-04820920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44F379-7DF3-0020-8447-C6D59507F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Streptokokin herkkyys antibiooteille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095BD74-DE40-85BF-8996-3BF60AD0C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1" y="3068960"/>
            <a:ext cx="5166895" cy="2503875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708917B-35B7-E60C-E2EF-238841CC46F9}"/>
              </a:ext>
            </a:extLst>
          </p:cNvPr>
          <p:cNvSpPr txBox="1"/>
          <p:nvPr/>
        </p:nvSpPr>
        <p:spPr>
          <a:xfrm>
            <a:off x="7148096" y="3859231"/>
            <a:ext cx="3412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 err="1">
                <a:solidFill>
                  <a:prstClr val="black"/>
                </a:solidFill>
                <a:latin typeface="Corbel"/>
              </a:rPr>
              <a:t>Beetalaktaamien</a:t>
            </a:r>
            <a:r>
              <a:rPr lang="fi-FI" i="1" dirty="0">
                <a:solidFill>
                  <a:prstClr val="black"/>
                </a:solidFill>
                <a:latin typeface="Corbel"/>
              </a:rPr>
              <a:t> MIC-arvoja (µg/ml) </a:t>
            </a:r>
            <a:r>
              <a:rPr lang="fi-FI" i="1" dirty="0" err="1">
                <a:solidFill>
                  <a:prstClr val="black"/>
                </a:solidFill>
                <a:latin typeface="Corbel"/>
              </a:rPr>
              <a:t>Streptococcus</a:t>
            </a:r>
            <a:r>
              <a:rPr lang="fi-FI" i="1" dirty="0">
                <a:solidFill>
                  <a:prstClr val="black"/>
                </a:solidFill>
                <a:latin typeface="Corbel"/>
              </a:rPr>
              <a:t> </a:t>
            </a:r>
            <a:r>
              <a:rPr lang="fi-FI" i="1" dirty="0" err="1">
                <a:solidFill>
                  <a:prstClr val="black"/>
                </a:solidFill>
                <a:latin typeface="Corbel"/>
              </a:rPr>
              <a:t>pyogenesta</a:t>
            </a:r>
            <a:r>
              <a:rPr lang="fi-FI" i="1" dirty="0">
                <a:solidFill>
                  <a:prstClr val="black"/>
                </a:solidFill>
                <a:latin typeface="Corbel"/>
              </a:rPr>
              <a:t> kohtaan (</a:t>
            </a:r>
            <a:r>
              <a:rPr lang="fi-FI" i="1" dirty="0" err="1">
                <a:solidFill>
                  <a:prstClr val="black"/>
                </a:solidFill>
                <a:latin typeface="Corbel"/>
              </a:rPr>
              <a:t>Mendell</a:t>
            </a:r>
            <a:r>
              <a:rPr lang="fi-FI" i="1" dirty="0">
                <a:solidFill>
                  <a:prstClr val="black"/>
                </a:solidFill>
                <a:latin typeface="Corbel"/>
              </a:rPr>
              <a:t>-oppikirja)</a:t>
            </a:r>
          </a:p>
        </p:txBody>
      </p:sp>
      <p:sp>
        <p:nvSpPr>
          <p:cNvPr id="6" name="Nuoli: Oikea 5">
            <a:extLst>
              <a:ext uri="{FF2B5EF4-FFF2-40B4-BE49-F238E27FC236}">
                <a16:creationId xmlns:a16="http://schemas.microsoft.com/office/drawing/2014/main" id="{3E6B7351-E9EA-D4BD-7969-FDCB77B4E1CF}"/>
              </a:ext>
            </a:extLst>
          </p:cNvPr>
          <p:cNvSpPr/>
          <p:nvPr/>
        </p:nvSpPr>
        <p:spPr>
          <a:xfrm flipH="1">
            <a:off x="7032104" y="3140968"/>
            <a:ext cx="720080" cy="288032"/>
          </a:xfrm>
          <a:prstGeom prst="rightArrow">
            <a:avLst>
              <a:gd name="adj1" fmla="val 37672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57426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A-Streptokokkiepidemiat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5084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A-streptokokkiepidemia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Epidemian määritelmä: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1 kk sisällä on todettu streptokokki A:n aiheuttama:</a:t>
            </a:r>
          </a:p>
          <a:p>
            <a:pPr lvl="2"/>
            <a:r>
              <a:rPr lang="fi-FI" dirty="0"/>
              <a:t>Nieluinfektio</a:t>
            </a:r>
          </a:p>
          <a:p>
            <a:pPr lvl="2"/>
            <a:r>
              <a:rPr lang="fi-FI" dirty="0"/>
              <a:t>Tulirokko</a:t>
            </a:r>
          </a:p>
          <a:p>
            <a:pPr lvl="2"/>
            <a:r>
              <a:rPr lang="fi-FI" dirty="0"/>
              <a:t>Märkärupi</a:t>
            </a:r>
          </a:p>
          <a:p>
            <a:pPr lvl="2"/>
            <a:r>
              <a:rPr lang="fi-FI" dirty="0" err="1"/>
              <a:t>Perianaalidermatiitti</a:t>
            </a:r>
            <a:endParaRPr lang="fi-FI" dirty="0"/>
          </a:p>
          <a:p>
            <a:pPr lvl="2"/>
            <a:r>
              <a:rPr lang="fi-FI" dirty="0" err="1"/>
              <a:t>Vulvovaginiitti</a:t>
            </a:r>
            <a:endParaRPr lang="fi-FI" dirty="0"/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Perheessä tai pienessä laitosryhmässä kahdella tai useammalla henkilöllä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Suuremmassa laitosryhmässä 3–5 henkilöllä ryhmän koosta riippuen (n. 20 % henkilöistä sairastunut)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462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81200" y="1775192"/>
            <a:ext cx="8229600" cy="4966177"/>
          </a:xfrm>
        </p:spPr>
        <p:txBody>
          <a:bodyPr/>
          <a:lstStyle/>
          <a:p>
            <a:r>
              <a:rPr lang="fi-FI" b="1" dirty="0" err="1"/>
              <a:t>Gram-positiivinen</a:t>
            </a:r>
            <a:r>
              <a:rPr lang="fi-FI" dirty="0"/>
              <a:t> </a:t>
            </a:r>
            <a:r>
              <a:rPr lang="fi-FI" dirty="0" err="1"/>
              <a:t>beetahemolyyttinen</a:t>
            </a:r>
            <a:r>
              <a:rPr lang="fi-FI" dirty="0"/>
              <a:t> A-ryhmän streptokokki</a:t>
            </a:r>
          </a:p>
          <a:p>
            <a:pPr lvl="1"/>
            <a:r>
              <a:rPr lang="fi-FI" dirty="0" err="1"/>
              <a:t>Gram-värjäys</a:t>
            </a:r>
            <a:r>
              <a:rPr lang="fi-FI" dirty="0"/>
              <a:t> on Hans Christian Joachim </a:t>
            </a:r>
            <a:r>
              <a:rPr lang="fi-FI" dirty="0" err="1"/>
              <a:t>Gramin</a:t>
            </a:r>
            <a:r>
              <a:rPr lang="fi-FI" dirty="0"/>
              <a:t> vuonna 1884 kehittämä bakteerien värjäysmenetelmä</a:t>
            </a:r>
          </a:p>
          <a:p>
            <a:pPr lvl="1"/>
            <a:r>
              <a:rPr lang="fi-FI" dirty="0"/>
              <a:t>Värjäyksen kulku: kristallivioletti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 err="1">
                <a:sym typeface="Wingdings" panose="05000000000000000000" pitchFamily="2" charset="2"/>
              </a:rPr>
              <a:t>Lugolin</a:t>
            </a:r>
            <a:r>
              <a:rPr lang="fi-FI" dirty="0">
                <a:sym typeface="Wingdings" panose="05000000000000000000" pitchFamily="2" charset="2"/>
              </a:rPr>
              <a:t> jodiliuos  alkoholihuuhdonta  vastavärjäys punaisella </a:t>
            </a:r>
            <a:r>
              <a:rPr lang="fi-FI" dirty="0" err="1">
                <a:sym typeface="Wingdings" panose="05000000000000000000" pitchFamily="2" charset="2"/>
              </a:rPr>
              <a:t>safraniinilla</a:t>
            </a:r>
            <a:endParaRPr lang="fi-FI" dirty="0">
              <a:sym typeface="Wingdings" panose="05000000000000000000" pitchFamily="2" charset="2"/>
            </a:endParaRPr>
          </a:p>
          <a:p>
            <a:pPr lvl="2"/>
            <a:r>
              <a:rPr lang="fi-FI" dirty="0">
                <a:sym typeface="Wingdings" panose="05000000000000000000" pitchFamily="2" charset="2"/>
              </a:rPr>
              <a:t>GRAM+  </a:t>
            </a:r>
            <a:r>
              <a:rPr lang="fi-FI" b="1" dirty="0">
                <a:sym typeface="Wingdings" panose="05000000000000000000" pitchFamily="2" charset="2"/>
              </a:rPr>
              <a:t>Värjäytyvät sinivioleteiksi</a:t>
            </a:r>
            <a:r>
              <a:rPr lang="fi-FI" dirty="0">
                <a:sym typeface="Wingdings" panose="05000000000000000000" pitchFamily="2" charset="2"/>
              </a:rPr>
              <a:t>  </a:t>
            </a:r>
          </a:p>
          <a:p>
            <a:pPr lvl="2"/>
            <a:r>
              <a:rPr lang="fi-FI" dirty="0">
                <a:sym typeface="Wingdings" panose="05000000000000000000" pitchFamily="2" charset="2"/>
              </a:rPr>
              <a:t>GRAM-  Värjäytyvät punaisiksi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884" y="5157192"/>
            <a:ext cx="2272612" cy="16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478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32AF19-BD3E-8750-0695-EE4B584E1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A-streptokokkiepidemia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AEF161-E406-E46E-021F-22872F904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Streptokokkiepidemia päiväkodissa tai koulussa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 Tyypillinen asia, johon tartuntatautilääkäri joutuu ottamaan kantaa</a:t>
            </a:r>
          </a:p>
          <a:p>
            <a:pPr lvl="1"/>
            <a:r>
              <a:rPr lang="fi-FI" dirty="0"/>
              <a:t>1 kk sisällä pienessä ryhmässä 2 tai useampi sairastunutta tai isommassa ryhmässä vähintään 20%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THL:llä hyvät ohjeet </a:t>
            </a:r>
            <a:r>
              <a:rPr lang="fi-FI" dirty="0">
                <a:sym typeface="Wingdings" panose="05000000000000000000" pitchFamily="2" charset="2"/>
              </a:rPr>
              <a:t> s</a:t>
            </a:r>
            <a:r>
              <a:rPr lang="fi-FI" dirty="0"/>
              <a:t>uora lainaus THL:n ohjeesta:</a:t>
            </a:r>
          </a:p>
          <a:p>
            <a:pPr lvl="1"/>
            <a:r>
              <a:rPr lang="fi-FI" dirty="0"/>
              <a:t>Päiväkotiepidemiassa näytteet otetaan </a:t>
            </a:r>
            <a:r>
              <a:rPr lang="fi-FI" u="sng" dirty="0"/>
              <a:t>kyseisen ryhmän lapsista</a:t>
            </a:r>
            <a:r>
              <a:rPr lang="fi-FI" dirty="0"/>
              <a:t> ja lisäksi vain </a:t>
            </a:r>
            <a:r>
              <a:rPr lang="fi-FI" u="sng" dirty="0"/>
              <a:t>oireisilta työntekijöiltä</a:t>
            </a:r>
            <a:r>
              <a:rPr lang="fi-FI" dirty="0"/>
              <a:t>. Näytteet otetaan myös lasten oireisilta perheenjäseniltä </a:t>
            </a:r>
            <a:r>
              <a:rPr lang="fi-FI" b="1" dirty="0"/>
              <a:t>tai</a:t>
            </a:r>
            <a:r>
              <a:rPr lang="fi-FI" dirty="0"/>
              <a:t> vaihtoehtoisesti viljelypositiivisten lasten kaikilta perheenjäseniltä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442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A-streptokokin aiheuttamat epidemiat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Näytteenotto</a:t>
            </a:r>
          </a:p>
          <a:p>
            <a:pPr lvl="1"/>
            <a:r>
              <a:rPr lang="fi-FI" dirty="0"/>
              <a:t>Kaikilta tutkittavilta mahdollisimman pian ja samanaikaisesti</a:t>
            </a:r>
          </a:p>
          <a:p>
            <a:pPr lvl="1"/>
            <a:r>
              <a:rPr lang="fi-FI" dirty="0"/>
              <a:t>Kaikilta tutkittavilta nieluviljely (THL:n ohje)</a:t>
            </a:r>
          </a:p>
          <a:p>
            <a:pPr lvl="1"/>
            <a:r>
              <a:rPr lang="fi-FI" dirty="0"/>
              <a:t>Jos oireita iholla, peräaukolla tai genitaalialueilla </a:t>
            </a:r>
            <a:r>
              <a:rPr lang="fi-FI" dirty="0">
                <a:sym typeface="Wingdings" panose="05000000000000000000" pitchFamily="2" charset="2"/>
              </a:rPr>
              <a:t> bakteeriviljely myös näiltä alueilta</a:t>
            </a:r>
          </a:p>
        </p:txBody>
      </p:sp>
    </p:spTree>
    <p:extLst>
      <p:ext uri="{BB962C8B-B14F-4D97-AF65-F5344CB8AC3E}">
        <p14:creationId xmlns:p14="http://schemas.microsoft.com/office/powerpoint/2010/main" val="1351094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A-streptokokin aiheuttamat epidemiat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Näytteenotto</a:t>
            </a:r>
          </a:p>
          <a:p>
            <a:pPr lvl="1"/>
            <a:r>
              <a:rPr lang="fi-FI" dirty="0"/>
              <a:t>Hoitolaitos- ja varuskuntaepidemiat</a:t>
            </a:r>
          </a:p>
          <a:p>
            <a:pPr lvl="2"/>
            <a:r>
              <a:rPr lang="fi-FI" dirty="0"/>
              <a:t>Näytteet myös </a:t>
            </a:r>
            <a:r>
              <a:rPr lang="fi-FI" u="sng" dirty="0"/>
              <a:t>ryhmän kanssa läheisessä kanssakäymisessä olevilta</a:t>
            </a:r>
            <a:r>
              <a:rPr lang="fi-FI" dirty="0"/>
              <a:t> henkilökunnan jäseniltä</a:t>
            </a:r>
          </a:p>
          <a:p>
            <a:pPr lvl="2"/>
            <a:r>
              <a:rPr lang="fi-FI" dirty="0"/>
              <a:t>Esim. samassa tilassa majoittuvat, yhteiseen ruokailuun osallistuvat</a:t>
            </a:r>
          </a:p>
          <a:p>
            <a:pPr lvl="1"/>
            <a:r>
              <a:rPr lang="fi-FI" dirty="0"/>
              <a:t>Päiväkotiepidemiat</a:t>
            </a:r>
          </a:p>
          <a:p>
            <a:pPr lvl="2"/>
            <a:r>
              <a:rPr lang="fi-FI" dirty="0"/>
              <a:t>Näytteet otetaan:</a:t>
            </a:r>
          </a:p>
          <a:p>
            <a:pPr lvl="3"/>
            <a:r>
              <a:rPr lang="fi-FI" dirty="0"/>
              <a:t>Ryhmässä olevilta lapsilta</a:t>
            </a:r>
          </a:p>
          <a:p>
            <a:pPr lvl="3"/>
            <a:r>
              <a:rPr lang="fi-FI" u="sng" dirty="0"/>
              <a:t>Oireisilta</a:t>
            </a:r>
            <a:r>
              <a:rPr lang="fi-FI" dirty="0"/>
              <a:t> työntekijöiltä</a:t>
            </a:r>
          </a:p>
          <a:p>
            <a:pPr lvl="3"/>
            <a:r>
              <a:rPr lang="fi-FI" dirty="0"/>
              <a:t>Lasten oireisilta perheenjäseniltä </a:t>
            </a:r>
            <a:r>
              <a:rPr lang="fi-FI" b="1" dirty="0"/>
              <a:t>TAI</a:t>
            </a:r>
            <a:r>
              <a:rPr lang="fi-FI" dirty="0"/>
              <a:t> </a:t>
            </a:r>
            <a:r>
              <a:rPr lang="fi-FI" dirty="0" err="1"/>
              <a:t>StrA</a:t>
            </a:r>
            <a:r>
              <a:rPr lang="fi-FI" dirty="0"/>
              <a:t>+ lasten kaikilta perheenjäseniltä</a:t>
            </a:r>
          </a:p>
        </p:txBody>
      </p:sp>
    </p:spTree>
    <p:extLst>
      <p:ext uri="{BB962C8B-B14F-4D97-AF65-F5344CB8AC3E}">
        <p14:creationId xmlns:p14="http://schemas.microsoft.com/office/powerpoint/2010/main" val="2108064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A-streptokokin aiheuttamat epidemiat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Näytteenotto</a:t>
            </a:r>
          </a:p>
          <a:p>
            <a:pPr lvl="1"/>
            <a:r>
              <a:rPr lang="fi-FI" dirty="0"/>
              <a:t>Joskus pienten ryhmien (esim. muutama perheenjäsen tai muutaman lapsen perhepäivähoitoryhmä) kohdalla voidaan harkita koko ryhmän mikrobilääkehoitoa ilman näytteenottoa:</a:t>
            </a:r>
          </a:p>
          <a:p>
            <a:pPr lvl="2"/>
            <a:r>
              <a:rPr lang="fi-FI" dirty="0"/>
              <a:t>Jos </a:t>
            </a:r>
            <a:r>
              <a:rPr lang="fi-FI" u="sng" dirty="0"/>
              <a:t>jollain ryhmän jäsenellä on todettu A-streptokokki</a:t>
            </a:r>
            <a:r>
              <a:rPr lang="fi-FI" dirty="0"/>
              <a:t>-infektio edeltävän kuukauden aikana</a:t>
            </a:r>
          </a:p>
          <a:p>
            <a:pPr marL="768096" lvl="2" indent="0">
              <a:buNone/>
            </a:pPr>
            <a:r>
              <a:rPr lang="fi-FI" dirty="0"/>
              <a:t>JA</a:t>
            </a:r>
          </a:p>
          <a:p>
            <a:pPr lvl="2"/>
            <a:r>
              <a:rPr lang="fi-FI" dirty="0"/>
              <a:t>Ryhmän keskuudessa on kliinisen kuvan perusteella </a:t>
            </a:r>
            <a:r>
              <a:rPr lang="fi-FI" u="sng" dirty="0"/>
              <a:t>käynnissä streptokokki A -epidemia</a:t>
            </a:r>
            <a:r>
              <a:rPr lang="fi-FI" dirty="0"/>
              <a:t> 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589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A-streptokokin aiheuttamat epidemiat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Antibioottien käyttö epidemian torjunnassa</a:t>
            </a:r>
          </a:p>
          <a:p>
            <a:pPr lvl="1"/>
            <a:r>
              <a:rPr lang="fi-FI" u="sng" dirty="0"/>
              <a:t>Viljelypositiivisille</a:t>
            </a:r>
            <a:r>
              <a:rPr lang="fi-FI" dirty="0"/>
              <a:t> ja niille, joilla on A-streptokokki-infektioon </a:t>
            </a:r>
            <a:r>
              <a:rPr lang="fi-FI" u="sng" dirty="0"/>
              <a:t>sopiva taudinkuva</a:t>
            </a:r>
          </a:p>
          <a:p>
            <a:pPr lvl="1"/>
            <a:r>
              <a:rPr lang="fi-FI" dirty="0"/>
              <a:t>10 vrk kuuri penisilliiniä (allergisille </a:t>
            </a:r>
            <a:r>
              <a:rPr lang="fi-FI" dirty="0" err="1"/>
              <a:t>kefaleksiini</a:t>
            </a:r>
            <a:r>
              <a:rPr lang="fi-FI" dirty="0"/>
              <a:t> tai </a:t>
            </a:r>
            <a:r>
              <a:rPr lang="fi-FI" dirty="0" err="1"/>
              <a:t>klindamysiini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Päiväkodista, koulusta tai työpaikasta tulee olla pois 1 vrk ab-kuurin aloituksesta</a:t>
            </a:r>
          </a:p>
        </p:txBody>
      </p:sp>
    </p:spTree>
    <p:extLst>
      <p:ext uri="{BB962C8B-B14F-4D97-AF65-F5344CB8AC3E}">
        <p14:creationId xmlns:p14="http://schemas.microsoft.com/office/powerpoint/2010/main" val="3307270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A-streptokokin aiheuttamat epidemiat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Muita torjuntatoimia</a:t>
            </a:r>
          </a:p>
          <a:p>
            <a:pPr lvl="1"/>
            <a:r>
              <a:rPr lang="fi-FI" dirty="0"/>
              <a:t>Muistutetaan hyvästä </a:t>
            </a:r>
            <a:r>
              <a:rPr lang="fi-FI" b="1" dirty="0"/>
              <a:t>käsihygieniasta</a:t>
            </a:r>
            <a:r>
              <a:rPr lang="fi-FI" dirty="0"/>
              <a:t> (erityisesti yskimisen ja niistämisen jälkeen), mutta myös ennen ruuan laittoa tai ruokailua ja WC:ssä käynnin jälkeen</a:t>
            </a:r>
          </a:p>
          <a:p>
            <a:pPr lvl="1"/>
            <a:r>
              <a:rPr lang="fi-FI" dirty="0"/>
              <a:t>Tarkistetaan pottien ja WC -tilojen pesuohjeet</a:t>
            </a:r>
          </a:p>
          <a:p>
            <a:pPr lvl="1"/>
            <a:r>
              <a:rPr lang="fi-FI" dirty="0"/>
              <a:t>Päiväkodissa ja kodinomaisissa laitoksissa henkilökuntaa voidaan opastaa käyttämään käsien pesun lisäksi käsidesiä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6756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A-streptokokin aiheuttamat epidemiat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Entä jos epidemia pitkittyy?</a:t>
            </a:r>
          </a:p>
          <a:p>
            <a:pPr lvl="1"/>
            <a:r>
              <a:rPr lang="fi-FI" dirty="0"/>
              <a:t>Jos aiemmin mainitut toimet eivät riitä, vaan A-streptokokkiepidemia pitkittyy </a:t>
            </a:r>
            <a:r>
              <a:rPr lang="fi-FI" dirty="0">
                <a:sym typeface="Wingdings" panose="05000000000000000000" pitchFamily="2" charset="2"/>
              </a:rPr>
              <a:t> laajennetaan näytteenottoa:</a:t>
            </a:r>
          </a:p>
          <a:p>
            <a:pPr lvl="2"/>
            <a:r>
              <a:rPr lang="fi-FI" dirty="0">
                <a:sym typeface="Wingdings" panose="05000000000000000000" pitchFamily="2" charset="2"/>
              </a:rPr>
              <a:t>Jos tutkittiin vain oireiset perheenjäsenet, nyt myös streptokokkiviljelypositiivisten oireettomat perheenjäsenet</a:t>
            </a:r>
          </a:p>
          <a:p>
            <a:pPr lvl="2"/>
            <a:r>
              <a:rPr lang="fi-FI" dirty="0">
                <a:sym typeface="Wingdings" panose="05000000000000000000" pitchFamily="2" charset="2"/>
              </a:rPr>
              <a:t>Päiväkodin kaikki työntekijät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Jos näytteiden ottoa ei saada kattavasti järjestymään ja epidemia jatkuu</a:t>
            </a:r>
          </a:p>
          <a:p>
            <a:pPr lvl="2"/>
            <a:r>
              <a:rPr lang="fi-FI" dirty="0">
                <a:sym typeface="Wingdings" panose="05000000000000000000" pitchFamily="2" charset="2"/>
              </a:rPr>
              <a:t>Voidaan harkita koko ryhmän hoitamista samaan aikaan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22490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EC0E2E-92BF-B986-4525-5448C0B35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4B3B04-7A3F-56D3-5FE8-6FD422770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A-streptokokkitautien kirjo on laaja: vakavuus vaihtelee lievästä ihoinfektiosta hengenvaaralliseen septiseen tulehdukseen</a:t>
            </a:r>
          </a:p>
          <a:p>
            <a:pPr marL="118872" indent="0">
              <a:buNone/>
            </a:pPr>
            <a:endParaRPr lang="fi-FI" dirty="0"/>
          </a:p>
          <a:p>
            <a:r>
              <a:rPr lang="fi-FI" dirty="0"/>
              <a:t>Oireeton </a:t>
            </a:r>
            <a:r>
              <a:rPr lang="fi-FI" dirty="0" err="1"/>
              <a:t>nielukantajuus</a:t>
            </a:r>
            <a:r>
              <a:rPr lang="fi-FI" dirty="0"/>
              <a:t> varsinkin lapsilla on yleistä </a:t>
            </a:r>
            <a:r>
              <a:rPr lang="fi-FI" dirty="0">
                <a:sym typeface="Wingdings" panose="05000000000000000000" pitchFamily="2" charset="2"/>
              </a:rPr>
              <a:t> ei vaadi hoitoa, jos kyseessä ei ole epidemiatilanne</a:t>
            </a:r>
          </a:p>
          <a:p>
            <a:pPr marL="118872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r>
              <a:rPr lang="fi-FI" dirty="0">
                <a:sym typeface="Wingdings" panose="05000000000000000000" pitchFamily="2" charset="2"/>
              </a:rPr>
              <a:t>Ensisijainen lääke streptokokkitautien hoitoon on penisilliini</a:t>
            </a:r>
          </a:p>
          <a:p>
            <a:pPr marL="118872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r>
              <a:rPr lang="fi-FI" dirty="0">
                <a:sym typeface="Wingdings" panose="05000000000000000000" pitchFamily="2" charset="2"/>
              </a:rPr>
              <a:t>Streptokokki voi aiheuttaa epidemioita esim. varuskunnissa, kouluissa tai päiväkodeissa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8560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C886A5-FB76-9A20-839E-54907CED3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5CCAEA-30EB-5540-04CC-525F6F962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THL</a:t>
            </a:r>
          </a:p>
          <a:p>
            <a:pPr marL="118872" indent="0">
              <a:buNone/>
            </a:pPr>
            <a:endParaRPr lang="fi-FI" dirty="0"/>
          </a:p>
          <a:p>
            <a:r>
              <a:rPr lang="fi-FI" dirty="0"/>
              <a:t>Duodecim, Mikrobiologia, oppikirja-artikkeli</a:t>
            </a:r>
          </a:p>
          <a:p>
            <a:pPr marL="118872" indent="0">
              <a:buNone/>
            </a:pPr>
            <a:endParaRPr lang="fi-FI" dirty="0"/>
          </a:p>
          <a:p>
            <a:r>
              <a:rPr lang="fi-FI" dirty="0"/>
              <a:t>Vuorela </a:t>
            </a:r>
            <a:r>
              <a:rPr lang="fi-FI" dirty="0" err="1"/>
              <a:t>ym</a:t>
            </a:r>
            <a:r>
              <a:rPr lang="fi-FI" dirty="0"/>
              <a:t>: A-ryhmän streptokokki voi aiheuttaa epidemian. Suomen Lääkärilehti 2017;72(1-2):51-56.</a:t>
            </a:r>
          </a:p>
          <a:p>
            <a:endParaRPr lang="fi-FI" dirty="0"/>
          </a:p>
          <a:p>
            <a:r>
              <a:rPr lang="fi-FI" dirty="0" err="1"/>
              <a:t>Sanford</a:t>
            </a:r>
            <a:r>
              <a:rPr lang="fi-FI" dirty="0"/>
              <a:t> Guide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3288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Gram-positiivinen</a:t>
            </a:r>
            <a:r>
              <a:rPr lang="fi-FI" dirty="0"/>
              <a:t> </a:t>
            </a:r>
            <a:r>
              <a:rPr lang="fi-FI" b="1" dirty="0" err="1"/>
              <a:t>beetahemolyyttinen</a:t>
            </a:r>
            <a:r>
              <a:rPr lang="fi-FI" dirty="0"/>
              <a:t> A-ryhmän streptokokki</a:t>
            </a:r>
          </a:p>
          <a:p>
            <a:pPr lvl="1"/>
            <a:r>
              <a:rPr lang="fi-FI" b="1" dirty="0"/>
              <a:t>HEMOLYYSI</a:t>
            </a:r>
            <a:r>
              <a:rPr lang="fi-FI" dirty="0"/>
              <a:t> = punasolujen hajoaminen, tutkitaan verta sisältävällä verimaljalla</a:t>
            </a:r>
          </a:p>
          <a:p>
            <a:pPr lvl="1"/>
            <a:r>
              <a:rPr lang="fi-FI" dirty="0" err="1"/>
              <a:t>Alfa-hemolyysi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epätäydellinen punasolujen hajoaminen</a:t>
            </a:r>
          </a:p>
          <a:p>
            <a:pPr lvl="1"/>
            <a:r>
              <a:rPr lang="fi-FI" b="1" dirty="0" err="1">
                <a:sym typeface="Wingdings" panose="05000000000000000000" pitchFamily="2" charset="2"/>
              </a:rPr>
              <a:t>Beetahemolyysi</a:t>
            </a:r>
            <a:r>
              <a:rPr lang="fi-FI" dirty="0">
                <a:sym typeface="Wingdings" panose="05000000000000000000" pitchFamily="2" charset="2"/>
              </a:rPr>
              <a:t>  täydellinen punasolujen hajoaminen</a:t>
            </a:r>
          </a:p>
          <a:p>
            <a:pPr lvl="1"/>
            <a:r>
              <a:rPr lang="fi-FI" dirty="0" err="1">
                <a:sym typeface="Wingdings" panose="05000000000000000000" pitchFamily="2" charset="2"/>
              </a:rPr>
              <a:t>Non-hemolyysi</a:t>
            </a:r>
            <a:r>
              <a:rPr lang="fi-FI" dirty="0">
                <a:sym typeface="Wingdings" panose="05000000000000000000" pitchFamily="2" charset="2"/>
              </a:rPr>
              <a:t>  ei hajoamista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184078"/>
            <a:ext cx="2736304" cy="162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947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Gram-positiivinen</a:t>
            </a:r>
            <a:r>
              <a:rPr lang="fi-FI" dirty="0"/>
              <a:t> </a:t>
            </a:r>
            <a:r>
              <a:rPr lang="fi-FI" dirty="0" err="1"/>
              <a:t>beetahemolyyttinen</a:t>
            </a:r>
            <a:r>
              <a:rPr lang="fi-FI" b="1" dirty="0"/>
              <a:t> A-ryhmän</a:t>
            </a:r>
            <a:r>
              <a:rPr lang="fi-FI" dirty="0"/>
              <a:t> streptokokki</a:t>
            </a:r>
          </a:p>
          <a:p>
            <a:pPr lvl="1"/>
            <a:r>
              <a:rPr lang="fi-FI" dirty="0" err="1"/>
              <a:t>Beetahemolyyttiset</a:t>
            </a:r>
            <a:r>
              <a:rPr lang="fi-FI" dirty="0"/>
              <a:t> streptokokit jaotellaan soluseinän pinnalla olevien </a:t>
            </a:r>
            <a:r>
              <a:rPr lang="fi-FI" b="1" dirty="0"/>
              <a:t>polysakkaridiantigeenien</a:t>
            </a:r>
            <a:r>
              <a:rPr lang="fi-FI" dirty="0"/>
              <a:t> mukaan alaryhmiin (ns. </a:t>
            </a:r>
            <a:r>
              <a:rPr lang="fi-FI" dirty="0" err="1"/>
              <a:t>Lancefieldin</a:t>
            </a:r>
            <a:r>
              <a:rPr lang="fi-FI" dirty="0"/>
              <a:t> ryhmäantigeeni)</a:t>
            </a:r>
          </a:p>
          <a:p>
            <a:pPr lvl="2"/>
            <a:r>
              <a:rPr lang="fi-FI" dirty="0"/>
              <a:t>A, B, C, …</a:t>
            </a:r>
          </a:p>
        </p:txBody>
      </p:sp>
    </p:spTree>
    <p:extLst>
      <p:ext uri="{BB962C8B-B14F-4D97-AF65-F5344CB8AC3E}">
        <p14:creationId xmlns:p14="http://schemas.microsoft.com/office/powerpoint/2010/main" val="4085894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Gram-positiivinen</a:t>
            </a:r>
            <a:r>
              <a:rPr lang="fi-FI" dirty="0"/>
              <a:t> </a:t>
            </a:r>
            <a:r>
              <a:rPr lang="fi-FI" dirty="0" err="1"/>
              <a:t>beetahemolyyttinen</a:t>
            </a:r>
            <a:r>
              <a:rPr lang="fi-FI" dirty="0"/>
              <a:t> A-ryhmän </a:t>
            </a:r>
            <a:r>
              <a:rPr lang="fi-FI" b="1" dirty="0"/>
              <a:t>streptokokki</a:t>
            </a:r>
          </a:p>
          <a:p>
            <a:pPr lvl="1"/>
            <a:r>
              <a:rPr lang="fi-FI" dirty="0" err="1"/>
              <a:t>Strepto</a:t>
            </a:r>
            <a:r>
              <a:rPr lang="fi-FI" dirty="0"/>
              <a:t> = kasvavat ketjuissa</a:t>
            </a:r>
          </a:p>
          <a:p>
            <a:pPr lvl="1"/>
            <a:r>
              <a:rPr lang="fi-FI" dirty="0"/>
              <a:t>Kokki = muodoltaan pallomainen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5" y="4221088"/>
            <a:ext cx="291308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59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Gram-positiivinen</a:t>
            </a:r>
            <a:r>
              <a:rPr lang="fi-FI" dirty="0"/>
              <a:t> </a:t>
            </a:r>
            <a:r>
              <a:rPr lang="fi-FI" dirty="0" err="1"/>
              <a:t>beetahemolyyttinen</a:t>
            </a:r>
            <a:r>
              <a:rPr lang="fi-FI" dirty="0"/>
              <a:t> A-ryhmän streptokokki</a:t>
            </a:r>
          </a:p>
          <a:p>
            <a:pPr lvl="1"/>
            <a:r>
              <a:rPr lang="fi-FI" dirty="0"/>
              <a:t>On nyt kaikille vanha tuttu</a:t>
            </a:r>
          </a:p>
        </p:txBody>
      </p:sp>
    </p:spTree>
    <p:extLst>
      <p:ext uri="{BB962C8B-B14F-4D97-AF65-F5344CB8AC3E}">
        <p14:creationId xmlns:p14="http://schemas.microsoft.com/office/powerpoint/2010/main" val="212253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Rakenne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KAPSELI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Uloimpana kerroksena on </a:t>
            </a:r>
            <a:r>
              <a:rPr lang="fi-FI" b="1" dirty="0"/>
              <a:t>kapseli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 err="1">
                <a:sym typeface="Wingdings" panose="05000000000000000000" pitchFamily="2" charset="2"/>
              </a:rPr>
              <a:t>hyaluronihappoa</a:t>
            </a:r>
            <a:endParaRPr lang="fi-FI" dirty="0">
              <a:sym typeface="Wingdings" panose="05000000000000000000" pitchFamily="2" charset="2"/>
            </a:endParaRPr>
          </a:p>
          <a:p>
            <a:r>
              <a:rPr lang="fi-FI" dirty="0">
                <a:sym typeface="Wingdings" panose="05000000000000000000" pitchFamily="2" charset="2"/>
              </a:rPr>
              <a:t>Voi aiheuttaa ristireaktioita, koska ihmisen sidekudoksessa on myös </a:t>
            </a:r>
            <a:r>
              <a:rPr lang="fi-FI" dirty="0" err="1">
                <a:sym typeface="Wingdings" panose="05000000000000000000" pitchFamily="2" charset="2"/>
              </a:rPr>
              <a:t>hyaluronihappoa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2361941"/>
            <a:ext cx="410445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Kaareva yhdysviiva 7"/>
          <p:cNvCxnSpPr>
            <a:cxnSpLocks/>
          </p:cNvCxnSpPr>
          <p:nvPr/>
        </p:nvCxnSpPr>
        <p:spPr>
          <a:xfrm>
            <a:off x="4727849" y="3429000"/>
            <a:ext cx="4248473" cy="648072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649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Rakenne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2. KERROS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Seuraavassa kerroksessa on </a:t>
            </a:r>
            <a:r>
              <a:rPr lang="fi-FI" b="1" dirty="0"/>
              <a:t>proteiineja</a:t>
            </a:r>
            <a:endParaRPr lang="fi-FI" b="1" dirty="0">
              <a:sym typeface="Wingdings" panose="05000000000000000000" pitchFamily="2" charset="2"/>
            </a:endParaRPr>
          </a:p>
          <a:p>
            <a:r>
              <a:rPr lang="fi-FI" dirty="0">
                <a:sym typeface="Wingdings" panose="05000000000000000000" pitchFamily="2" charset="2"/>
              </a:rPr>
              <a:t>ns. M-proteiini on A-streptokokin tärkein virulenssitekijä</a:t>
            </a:r>
          </a:p>
          <a:p>
            <a:r>
              <a:rPr lang="fi-FI" dirty="0">
                <a:sym typeface="Wingdings" panose="05000000000000000000" pitchFamily="2" charset="2"/>
              </a:rPr>
              <a:t>Kaikkien muiden proteiinien tehtävää ei tarkkaan tunneta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2361941"/>
            <a:ext cx="410445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Kaareva yhdysviiva 7"/>
          <p:cNvCxnSpPr>
            <a:cxnSpLocks/>
          </p:cNvCxnSpPr>
          <p:nvPr/>
        </p:nvCxnSpPr>
        <p:spPr>
          <a:xfrm>
            <a:off x="4367809" y="3068960"/>
            <a:ext cx="4284477" cy="792088"/>
          </a:xfrm>
          <a:prstGeom prst="curvedConnector3">
            <a:avLst>
              <a:gd name="adj1" fmla="val 100558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605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uli">
  <a:themeElements>
    <a:clrScheme name="Moduuli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uli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u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ulutusmateriaali (sisältötyyppi)" ma:contentTypeID="0x010100E993358E494F344F8D6048E76D09AF020A007628AA875F93584E8BFB272C4723E035" ma:contentTypeVersion="51" ma:contentTypeDescription="" ma:contentTypeScope="" ma:versionID="fee0b32b84501a1df71a203b3c0e9127">
  <xsd:schema xmlns:xsd="http://www.w3.org/2001/XMLSchema" xmlns:xs="http://www.w3.org/2001/XMLSchema" xmlns:p="http://schemas.microsoft.com/office/2006/metadata/properties" xmlns:ns1="http://schemas.microsoft.com/sharepoint/v3" xmlns:ns2="0af04246-5dcb-4e38-b8a1-4adaeb368127" xmlns:ns3="d3e50268-7799-48af-83c3-9a9b063078bc" targetNamespace="http://schemas.microsoft.com/office/2006/metadata/properties" ma:root="true" ma:fieldsID="fc8b51723abb5303373fe25b6c52d7fc" ns1:_="" ns2:_="" ns3:_="">
    <xsd:import namespace="http://schemas.microsoft.com/sharepoint/v3"/>
    <xsd:import namespace="0af04246-5dcb-4e38-b8a1-4adaeb368127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Erittäin_x0020_tärkeä_x002c__x0020__x0020_kriittinen_x0020_tai_x0020_päivystysdokumentti" minOccurs="0"/>
                <xsd:element ref="ns2:Dokumentin_x0020_sisällöstä_x0020_vastaava_x0028_t_x0029__x0020__x002f__x0020_asiantuntija_x0028_t_x0029_"/>
                <xsd:element ref="ns2:Dokumjentin_x0020_hyväksyjä"/>
                <xsd:element ref="ns2:Turvallisuustietoisku" minOccurs="0"/>
                <xsd:element ref="ns1:Language" minOccurs="0"/>
                <xsd:element ref="ns3:Julkaise_x0020_extranetissa" minOccurs="0"/>
                <xsd:element ref="ns3:Julkaise_x0020_internetissä" minOccurs="0"/>
                <xsd:element ref="ns3:Julkaise_x0020_intranetissa" minOccurs="0"/>
                <xsd:element ref="ns3:cd9fa66b05f24776892a63c6fb772e2f" minOccurs="0"/>
                <xsd:element ref="ns3:n20b6b3d9a8f4638937a9d1d1dec5738" minOccurs="0"/>
                <xsd:element ref="ns3:ab42df24dbb04f55bc336c85f92eff00" minOccurs="0"/>
                <xsd:element ref="ns3:_dlc_DocId" minOccurs="0"/>
                <xsd:element ref="ns3:_dlc_DocIdUrl" minOccurs="0"/>
                <xsd:element ref="ns3:_dlc_DocIdPersistId" minOccurs="0"/>
                <xsd:element ref="ns3:p1983d610e0d4731a3788cc4c5855e1b" minOccurs="0"/>
                <xsd:element ref="ns3:TaxCatchAll" minOccurs="0"/>
                <xsd:element ref="ns3:n8b7dceb557a4bd5a6f48e1feceef73f" minOccurs="0"/>
                <xsd:element ref="ns2:Koulutuksen_x0020_ajankohta" minOccurs="0"/>
                <xsd:element ref="ns3:TaxCatchAllLabel" minOccurs="0"/>
                <xsd:element ref="ns3:dcbcdd319c9d484f9dc5161892e5c0c3" minOccurs="0"/>
                <xsd:element ref="ns3:bad6acabb1c24909a1a688c49f883f4d" minOccurs="0"/>
                <xsd:element ref="ns3:Julkaistu_x0020_internetiin" minOccurs="0"/>
                <xsd:element ref="ns3:Julkaistu_x0020_intranetiin" minOccurs="0"/>
                <xsd:element ref="ns3:Julkisuus"/>
                <xsd:element ref="ns3:Viittaus_x0020_aiempaan_x0020_dokumentaatioon" minOccurs="0"/>
                <xsd:element ref="ns3:DokumenttienJarjestysnro" minOccurs="0"/>
                <xsd:element ref="ns3:p29133bec810493ea0a0db9a40008070" minOccurs="0"/>
                <xsd:element ref="ns3:dcbfe2a265e14726b4e3bf442009874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nillable="true" ma:displayName="Kieli" ma:default="Finnish (Finland)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4246-5dcb-4e38-b8a1-4adaeb368127" elementFormDefault="qualified">
    <xsd:import namespace="http://schemas.microsoft.com/office/2006/documentManagement/types"/>
    <xsd:import namespace="http://schemas.microsoft.com/office/infopath/2007/PartnerControls"/>
    <xsd:element name="Erittäin_x0020_tärkeä_x002c__x0020__x0020_kriittinen_x0020_tai_x0020_päivystysdokumentti" ma:index="6" nillable="true" ma:displayName="Erittäin tärkeä,  kriittinen tai päivystyksellinen dokumentti" ma:default="0" ma:description="Valitse 'Kyllä' jos tämä dokumentti on potilaan hoidossa tai muussa toiminnassa erityisen tärkeä dokumentti." ma:internalName="Eritt_x00e4_in_x0020_t_x00e4_rke_x00e4__x002C__x0020__x0020_kriittinen_x0020_tai_x0020_p_x00e4_ivystysdokumentti">
      <xsd:simpleType>
        <xsd:restriction base="dms:Boolean"/>
      </xsd:simpleType>
    </xsd:element>
    <xsd:element name="Dokumentin_x0020_sisällöstä_x0020_vastaava_x0028_t_x0029__x0020__x002f__x0020_asiantuntija_x0028_t_x0029_" ma:index="9" ma:displayName="Dokumentin sisällöstä vastaava(t) / asiantuntija(t) + intraan tallentaja" ma:description="" ma:list="UserInfo" ma:SharePointGroup="0" ma:internalName="Dokumentin_x0020_sis_x00e4_ll_x00f6_st_x00e4__x0020_vastaava_x0028_t_x0029__x0020__x002F__x0020_asiantuntija_x0028_t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jentin_x0020_hyväksyjä" ma:index="10" ma:displayName="Dokumentin hyväksyjä(t)" ma:description="" ma:list="UserInfo" ma:SharePointGroup="0" ma:internalName="Dokumjentin_x0020_hyv_x00e4_ksyj_x00e4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urvallisuustietoisku" ma:index="11" nillable="true" ma:displayName="Turvallisuustietoisku" ma:default="0" ma:description="Valitse tämä, jos haluat dokumentin myös turvallisuustietoiskuksi" ma:internalName="Turvallisuustietoisku">
      <xsd:simpleType>
        <xsd:restriction base="dms:Boolean"/>
      </xsd:simpleType>
    </xsd:element>
    <xsd:element name="Koulutuksen_x0020_ajankohta" ma:index="30" nillable="true" ma:displayName="Koulutuksen ajankohta" ma:description="" ma:format="DateTime" ma:internalName="Koulutuksen_x0020_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Julkaise_x0020_extranetissa" ma:index="13" nillable="true" ma:displayName="Julkaise extranetissa" ma:default="0" ma:internalName="Julkaise_x0020_extranetissa" ma:readOnly="false">
      <xsd:simpleType>
        <xsd:restriction base="dms:Boolean"/>
      </xsd:simpleType>
    </xsd:element>
    <xsd:element name="Julkaise_x0020_internetissä" ma:index="14" nillable="true" ma:displayName="Julkaise internetissä" ma:default="0" ma:internalName="Julkaise_x0020_internetiss_x00e4_">
      <xsd:simpleType>
        <xsd:restriction base="dms:Boolean"/>
      </xsd:simpleType>
    </xsd:element>
    <xsd:element name="Julkaise_x0020_intranetissa" ma:index="15" nillable="true" ma:displayName="Julkaise intranetissa" ma:default="1" ma:internalName="Julkaise_x0020_intranetissa">
      <xsd:simpleType>
        <xsd:restriction base="dms:Boolean"/>
      </xsd:simpleType>
    </xsd:element>
    <xsd:element name="cd9fa66b05f24776892a63c6fb772e2f" ma:index="17" ma:taxonomy="true" ma:internalName="cd9fa66b05f24776892a63c6fb772e2f" ma:taxonomyFieldName="Kohde_x002d__x0020__x002F__x0020_ty_x00f6_ntekij_x00e4_ryhm_x00e4_" ma:displayName="Kohde- / työntekijäryhmä" ma:readOnly="false" ma:fieldId="{cd9fa66b-05f2-4776-892a-63c6fb772e2f}" ma:sspId="fe7d6957-b623-48c5-941b-77be73948d87" ma:termSetId="92437ae2-e411-4fd9-8f78-058c0c7750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0b6b3d9a8f4638937a9d1d1dec5738" ma:index="20" ma:taxonomy="true" ma:internalName="n20b6b3d9a8f4638937a9d1d1dec5738" ma:taxonomyFieldName="Toiminnanohjausk_x00e4_sikirja" ma:displayName="Toimintakäsikirja" ma:default="" ma:fieldId="{720b6b3d-9a8f-4638-937a-9d1d1dec5738}" ma:sspId="fe7d6957-b623-48c5-941b-77be73948d87" ma:termSetId="b2a76c15-59d3-4770-9e61-030b81c17d0b" ma:anchorId="7a0b9d1c-55f5-4e60-a6b2-f4f552b9e672" ma:open="false" ma:isKeyword="false">
      <xsd:complexType>
        <xsd:sequence>
          <xsd:element ref="pc:Terms" minOccurs="0" maxOccurs="1"/>
        </xsd:sequence>
      </xsd:complexType>
    </xsd:element>
    <xsd:element name="ab42df24dbb04f55bc336c85f92eff00" ma:index="22" ma:taxonomy="true" ma:internalName="ab42df24dbb04f55bc336c85f92eff00" ma:taxonomyFieldName="Erikoisala" ma:displayName="Erikoisala" ma:readOnly="false" ma:fieldId="{ab42df24-dbb0-4f55-bc33-6c85f92eff00}" ma:sspId="fe7d6957-b623-48c5-941b-77be73948d87" ma:termSetId="bc9b3e2b-2b09-4002-8bda-2c461ace46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24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983d610e0d4731a3788cc4c5855e1b" ma:index="26" ma:taxonomy="true" ma:internalName="p1983d610e0d4731a3788cc4c5855e1b" ma:taxonomyFieldName="Organisaatiotieto" ma:displayName="Organisaatiotieto" ma:readOnly="false" ma:fieldId="{91983d61-0e0d-4731-a378-8cc4c5855e1b}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description="" ma:hidden="true" ma:list="{b4597801-4ab2-4691-bc3c-e7fda2469729}" ma:internalName="TaxCatchAll" ma:showField="CatchAllData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b7dceb557a4bd5a6f48e1feceef73f" ma:index="28" ma:taxonomy="true" ma:internalName="n8b7dceb557a4bd5a6f48e1feceef73f" ma:taxonomyFieldName="Koulutusmateriaali_x0020__x0028_sis_x00e4_lt_x00f6_tyypin_x0020_metatieto_x0029_" ma:displayName="Koulutusmateriaali" ma:readOnly="false" ma:fieldId="{78b7dceb-557a-4bd5-a6f4-8e1feceef73f}" ma:sspId="fe7d6957-b623-48c5-941b-77be73948d87" ma:termSetId="a5dadb34-a611-4200-aa10-4f3086e82c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b4597801-4ab2-4691-bc3c-e7fda2469729}" ma:internalName="TaxCatchAllLabel" ma:readOnly="true" ma:showField="CatchAllDataLabel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bcdd319c9d484f9dc5161892e5c0c3" ma:index="33" nillable="true" ma:taxonomy="true" ma:internalName="dcbcdd319c9d484f9dc5161892e5c0c3" ma:taxonomyFieldName="Organisaatiotiedon_x0020_tarkennus_x0020_toiminnan_x0020_mukaan" ma:displayName="Toiminnan tarkennus" ma:fieldId="{dcbcdd31-9c9d-484f-9dc5-161892e5c0c3}" ma:sspId="fe7d6957-b623-48c5-941b-77be73948d87" ma:termSetId="9fd1f0cc-f021-46ef-91c7-e56805365b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d6acabb1c24909a1a688c49f883f4d" ma:index="34" ma:taxonomy="true" ma:internalName="bad6acabb1c24909a1a688c49f883f4d" ma:taxonomyFieldName="Kohdeorganisaatio" ma:displayName="Kohdeorganisaatio" ma:readOnly="false" ma:default="" ma:fieldId="{bad6acab-b1c2-4909-a1a6-88c49f883f4d}" ma:taxonomyMulti="true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tu_x0020_internetiin" ma:index="36" nillable="true" ma:displayName="Julkaistu internetiin" ma:default="0" ma:internalName="Julkaistu_x0020_internetiin">
      <xsd:simpleType>
        <xsd:restriction base="dms:Boolean"/>
      </xsd:simpleType>
    </xsd:element>
    <xsd:element name="Julkaistu_x0020_intranetiin" ma:index="37" nillable="true" ma:displayName="Julkaistu intranetiin" ma:default="0" ma:internalName="Julkaistu_x0020_intranetiin">
      <xsd:simpleType>
        <xsd:restriction base="dms:Boolean"/>
      </xsd:simpleType>
    </xsd:element>
    <xsd:element name="Julkisuus" ma:index="38" ma:displayName="Julkisuus" ma:default="Ei julkinen" ma:description="" ma:format="Dropdown" ma:internalName="Julkisuus" ma:readOnly="false">
      <xsd:simpleType>
        <xsd:restriction base="dms:Choice">
          <xsd:enumeration value="Julkinen"/>
          <xsd:enumeration value="Ei julkinen"/>
          <xsd:enumeration value="Salassa pidettävä"/>
        </xsd:restriction>
      </xsd:simpleType>
    </xsd:element>
    <xsd:element name="Viittaus_x0020_aiempaan_x0020_dokumentaatioon" ma:index="39" nillable="true" ma:displayName="Viittaus aiempaan dokumentaatioon" ma:description="Toisessa sisältötyypissä olevat aiemmat versiot tai nimi/tyyppi muuttunut. Voi käyttää myös jos alkuperäinen dokumentti ulkoisesta lähteestä." ma:format="Hyperlink" ma:internalName="Viittaus_x0020_aiempaan_x0020_dokumentaatio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kumenttienJarjestysnro" ma:index="40" nillable="true" ma:displayName="DokumenttienJarjestysnro" ma:decimals="0" ma:description="Tällä metatiedolla voidaan lajitella dokumentit haluttuun järjestykseen" ma:internalName="DokumenttienJarjestysnro" ma:percentage="FALSE">
      <xsd:simpleType>
        <xsd:restriction base="dms:Number"/>
      </xsd:simpleType>
    </xsd:element>
    <xsd:element name="p29133bec810493ea0a0db9a40008070" ma:index="41" nillable="true" ma:taxonomy="true" ma:internalName="p29133bec810493ea0a0db9a40008070" ma:taxonomyFieldName="MEO" ma:displayName="MEO" ma:default="" ma:fieldId="{929133be-c810-493e-a0a0-db9a40008070}" ma:sspId="fe7d6957-b623-48c5-941b-77be73948d87" ma:termSetId="b2a76c15-59d3-4770-9e61-030b81c17d0b" ma:anchorId="968258ff-d532-407d-bbdf-30365d4d88fd" ma:open="false" ma:isKeyword="false">
      <xsd:complexType>
        <xsd:sequence>
          <xsd:element ref="pc:Terms" minOccurs="0" maxOccurs="1"/>
        </xsd:sequence>
      </xsd:complexType>
    </xsd:element>
    <xsd:element name="dcbfe2a265e14726b4e3bf442009874f" ma:index="43" nillable="true" ma:taxonomy="true" ma:internalName="dcbfe2a265e14726b4e3bf442009874f" ma:taxonomyFieldName="Kriisiviestint_x00e4_" ma:displayName="Kriisiviestintä" ma:default="" ma:fieldId="{dcbfe2a2-65e1-4726-b4e3-bf442009874f}" ma:sspId="fe7d6957-b623-48c5-941b-77be73948d87" ma:termSetId="5564fb1b-af91-4a4e-871a-61ffaa225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Sisältölaji"/>
        <xsd:element ref="dc:title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e7d6957-b623-48c5-941b-77be73948d87" ContentTypeId="0x010100E993358E494F344F8D6048E76D09AF02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Finnish (Finland)</Language>
    <dcbcdd319c9d484f9dc5161892e5c0c3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</TermName>
          <TermId xmlns="http://schemas.microsoft.com/office/infopath/2007/PartnerControls">d1bdb641-a1c1-4abf-b66a-298a776eaddb</TermId>
        </TermInfo>
      </Terms>
    </dcbcdd319c9d484f9dc5161892e5c0c3>
    <Dokumentin_x0020_sisällöstä_x0020_vastaava_x0028_t_x0029__x0020__x002f__x0020_asiantuntija_x0028_t_x0029_ xmlns="0af04246-5dcb-4e38-b8a1-4adaeb368127">
      <UserInfo>
        <DisplayName>i:0#.w|oysnet\nieminar</DisplayName>
        <AccountId>787</AccountId>
        <AccountType/>
      </UserInfo>
      <UserInfo>
        <DisplayName>i:0#.w|oysnet\holappjj</DisplayName>
        <AccountId>1652</AccountId>
        <AccountType/>
      </UserInfo>
    </Dokumentin_x0020_sisällöstä_x0020_vastaava_x0028_t_x0029__x0020__x002f__x0020_asiantuntija_x0028_t_x0029_>
    <n8b7dceb557a4bd5a6f48e1feceef73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Koulutuksen aineisto</TermName>
          <TermId xmlns="http://schemas.microsoft.com/office/infopath/2007/PartnerControls">2a72a094-566d-460a-879e-2a18b80594d3</TermId>
        </TermInfo>
      </Terms>
    </n8b7dceb557a4bd5a6f48e1feceef73f>
    <Koulutuksen_x0020_ajankohta xmlns="0af04246-5dcb-4e38-b8a1-4adaeb368127">2024-10-08T21:00:00+00:00</Koulutuksen_x0020_ajankohta>
    <p29133bec810493ea0a0db9a40008070 xmlns="d3e50268-7799-48af-83c3-9a9b063078bc">
      <Terms xmlns="http://schemas.microsoft.com/office/infopath/2007/PartnerControls"/>
    </p29133bec810493ea0a0db9a40008070>
    <Julkaise_x0020_intranetissa xmlns="d3e50268-7799-48af-83c3-9a9b063078bc">true</Julkaise_x0020_intranetissa>
    <cd9fa66b05f24776892a63c6fb772e2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Potilaan hoitoon osallistuva henkilöstö</TermName>
          <TermId xmlns="http://schemas.microsoft.com/office/infopath/2007/PartnerControls">21074a2b-1b44-417e-9c72-4d731d4c7a78</TermId>
        </TermInfo>
      </Terms>
    </cd9fa66b05f24776892a63c6fb772e2f>
    <bad6acabb1c24909a1a688c49f883f4d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Pohde</TermName>
          <TermId xmlns="http://schemas.microsoft.com/office/infopath/2007/PartnerControls">3bd1eb7d-6289-427a-a46c-d4e835e69ad1</TermId>
        </TermInfo>
      </Terms>
    </bad6acabb1c24909a1a688c49f883f4d>
    <n20b6b3d9a8f4638937a9d1d1dec5738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ole toimintakäsikirjaa</TermName>
          <TermId xmlns="http://schemas.microsoft.com/office/infopath/2007/PartnerControls">ed0127a7-f4bb-4299-8de4-a0fcecf35ff1</TermId>
        </TermInfo>
      </Terms>
    </n20b6b3d9a8f4638937a9d1d1dec5738>
    <ab42df24dbb04f55bc336c85f92eff00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erikoisalaa (PPSHP)</TermName>
          <TermId xmlns="http://schemas.microsoft.com/office/infopath/2007/PartnerControls">63c697a3-d3f0-4701-a1c0-7b3ab3656aba</TermId>
        </TermInfo>
      </Terms>
    </ab42df24dbb04f55bc336c85f92eff00>
    <Julkaise_x0020_extranetissa xmlns="d3e50268-7799-48af-83c3-9a9b063078bc">false</Julkaise_x0020_extranetissa>
    <Dokumjentin_x0020_hyväksyjä xmlns="0af04246-5dcb-4e38-b8a1-4adaeb368127">
      <UserInfo>
        <DisplayName>i:0#.w|oysnet\puhtote</DisplayName>
        <AccountId>249</AccountId>
        <AccountType/>
      </UserInfo>
    </Dokumjentin_x0020_hyväksyjä>
    <p1983d610e0d4731a3788cc4c5855e1b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Infektioyksikkö</TermName>
          <TermId xmlns="http://schemas.microsoft.com/office/infopath/2007/PartnerControls">d873b9ee-c5a1-43a5-91cd-d45393df5f8c</TermId>
        </TermInfo>
      </Terms>
    </p1983d610e0d4731a3788cc4c5855e1b>
    <Erittäin_x0020_tärkeä_x002c__x0020__x0020_kriittinen_x0020_tai_x0020_päivystysdokumentti xmlns="0af04246-5dcb-4e38-b8a1-4adaeb368127">false</Erittäin_x0020_tärkeä_x002c__x0020__x0020_kriittinen_x0020_tai_x0020_päivystysdokumentti>
    <Turvallisuustietoisku xmlns="0af04246-5dcb-4e38-b8a1-4adaeb368127">false</Turvallisuustietoisku>
    <Viittaus_x0020_aiempaan_x0020_dokumentaatioon xmlns="d3e50268-7799-48af-83c3-9a9b063078bc">
      <Url xsi:nil="true"/>
      <Description xsi:nil="true"/>
    </Viittaus_x0020_aiempaan_x0020_dokumentaatioon>
    <Julkisuus xmlns="d3e50268-7799-48af-83c3-9a9b063078bc">Julkinen</Julkisuus>
    <DokumenttienJarjestysnro xmlns="d3e50268-7799-48af-83c3-9a9b063078bc" xsi:nil="true"/>
    <Julkaise_x0020_internetissä xmlns="d3e50268-7799-48af-83c3-9a9b063078bc">true</Julkaise_x0020_internetissä>
    <dcbfe2a265e14726b4e3bf442009874f xmlns="d3e50268-7799-48af-83c3-9a9b063078bc">
      <Terms xmlns="http://schemas.microsoft.com/office/infopath/2007/PartnerControls"/>
    </dcbfe2a265e14726b4e3bf442009874f>
    <TaxCatchAll xmlns="d3e50268-7799-48af-83c3-9a9b063078bc">
      <Value>168</Value>
      <Value>166</Value>
      <Value>165</Value>
      <Value>10</Value>
      <Value>42</Value>
      <Value>3</Value>
      <Value>2688</Value>
    </TaxCatchAll>
    <_dlc_DocId xmlns="d3e50268-7799-48af-83c3-9a9b063078bc">MUAVRSSTWASF-92438712-456</_dlc_DocId>
    <_dlc_DocIdUrl xmlns="d3e50268-7799-48af-83c3-9a9b063078bc">
      <Url>https://internet.oysnet.ppshp.fi/dokumentit/_layouts/15/DocIdRedir.aspx?ID=MUAVRSSTWASF-92438712-456</Url>
      <Description>MUAVRSSTWASF-92438712-456</Description>
    </_dlc_DocIdUrl>
    <Julkaistu_x0020_intranetiin xmlns="d3e50268-7799-48af-83c3-9a9b063078bc">false</Julkaistu_x0020_intranetiin>
    <Julkaistu_x0020_internetiin xmlns="d3e50268-7799-48af-83c3-9a9b063078bc">false</Julkaistu_x0020_internetiin>
  </documentManagement>
</p:properties>
</file>

<file path=customXml/itemProps1.xml><?xml version="1.0" encoding="utf-8"?>
<ds:datastoreItem xmlns:ds="http://schemas.openxmlformats.org/officeDocument/2006/customXml" ds:itemID="{C23E50ED-2875-4463-9973-522897075444}"/>
</file>

<file path=customXml/itemProps2.xml><?xml version="1.0" encoding="utf-8"?>
<ds:datastoreItem xmlns:ds="http://schemas.openxmlformats.org/officeDocument/2006/customXml" ds:itemID="{E22159CF-A4A6-4655-98E6-AD3FAD8A60CE}"/>
</file>

<file path=customXml/itemProps3.xml><?xml version="1.0" encoding="utf-8"?>
<ds:datastoreItem xmlns:ds="http://schemas.openxmlformats.org/officeDocument/2006/customXml" ds:itemID="{E70C0E45-5DD4-4570-A9B9-85635C01A64F}"/>
</file>

<file path=customXml/itemProps4.xml><?xml version="1.0" encoding="utf-8"?>
<ds:datastoreItem xmlns:ds="http://schemas.openxmlformats.org/officeDocument/2006/customXml" ds:itemID="{490DB904-980E-4D4D-882A-E49344EAA16A}"/>
</file>

<file path=customXml/itemProps5.xml><?xml version="1.0" encoding="utf-8"?>
<ds:datastoreItem xmlns:ds="http://schemas.openxmlformats.org/officeDocument/2006/customXml" ds:itemID="{1B3A4D51-2236-4938-BA4C-F2A0D0E84027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1296</Words>
  <Application>Microsoft Office PowerPoint</Application>
  <PresentationFormat>Laajakuva</PresentationFormat>
  <Paragraphs>239</Paragraphs>
  <Slides>38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38</vt:i4>
      </vt:variant>
    </vt:vector>
  </HeadingPairs>
  <TitlesOfParts>
    <vt:vector size="44" baseType="lpstr">
      <vt:lpstr>Arial</vt:lpstr>
      <vt:lpstr>Corbel</vt:lpstr>
      <vt:lpstr>Wingdings</vt:lpstr>
      <vt:lpstr>Wingdings 2</vt:lpstr>
      <vt:lpstr>Wingdings 3</vt:lpstr>
      <vt:lpstr>Moduuli</vt:lpstr>
      <vt:lpstr>A-streptokokki</vt:lpstr>
      <vt:lpstr>Yleistä</vt:lpstr>
      <vt:lpstr>Yleistä</vt:lpstr>
      <vt:lpstr>Yleistä</vt:lpstr>
      <vt:lpstr>Yleistä</vt:lpstr>
      <vt:lpstr>Yleistä</vt:lpstr>
      <vt:lpstr>Yleistä</vt:lpstr>
      <vt:lpstr>Rakenne</vt:lpstr>
      <vt:lpstr>Rakenne</vt:lpstr>
      <vt:lpstr>Rakenne</vt:lpstr>
      <vt:lpstr>Rakenne</vt:lpstr>
      <vt:lpstr>Tartunta </vt:lpstr>
      <vt:lpstr>Ilmaantuvuus</vt:lpstr>
      <vt:lpstr>Tyypilliset infektiot</vt:lpstr>
      <vt:lpstr>Tyypilliset infektiot</vt:lpstr>
      <vt:lpstr>Tyypilliset infektiot</vt:lpstr>
      <vt:lpstr>Tyypilliset infektiot</vt:lpstr>
      <vt:lpstr>Tyypilliset infektiot</vt:lpstr>
      <vt:lpstr>Tyypilliset infektiot</vt:lpstr>
      <vt:lpstr>Tyypilliset infektiot</vt:lpstr>
      <vt:lpstr>Muut infektiot</vt:lpstr>
      <vt:lpstr>Vakavat infektiot</vt:lpstr>
      <vt:lpstr>Vakavat infektiot</vt:lpstr>
      <vt:lpstr>Tartuttavuus</vt:lpstr>
      <vt:lpstr>Diagnostiikka</vt:lpstr>
      <vt:lpstr>Hoito</vt:lpstr>
      <vt:lpstr>Hoito</vt:lpstr>
      <vt:lpstr>A-Streptokokkiepidemiat</vt:lpstr>
      <vt:lpstr>A-streptokokkiepidemia</vt:lpstr>
      <vt:lpstr>A-streptokokkiepidemia</vt:lpstr>
      <vt:lpstr>A-streptokokin aiheuttamat epidemiat</vt:lpstr>
      <vt:lpstr>A-streptokokin aiheuttamat epidemiat</vt:lpstr>
      <vt:lpstr>A-streptokokin aiheuttamat epidemiat</vt:lpstr>
      <vt:lpstr>A-streptokokin aiheuttamat epidemiat</vt:lpstr>
      <vt:lpstr>A-streptokokin aiheuttamat epidemiat</vt:lpstr>
      <vt:lpstr>A-streptokokin aiheuttamat epidemiat</vt:lpstr>
      <vt:lpstr>Yhteenveto</vt:lpstr>
      <vt:lpstr>Lähteet</vt:lpstr>
    </vt:vector>
  </TitlesOfParts>
  <Company>Pohde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A-streptokokki 9.10.2024</dc:title>
  <dc:creator>Holappa Jatta</dc:creator>
  <cp:keywords/>
  <cp:lastModifiedBy>Holappa Jatta</cp:lastModifiedBy>
  <cp:revision>2</cp:revision>
  <dcterms:created xsi:type="dcterms:W3CDTF">2024-10-28T08:38:18Z</dcterms:created>
  <dcterms:modified xsi:type="dcterms:W3CDTF">2024-10-28T09:35:31Z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0x010100E993358E494F344F8D6048E76D09AF020A007628AA875F93584E8BFB272C4723E035</vt:lpwstr>
  </property>
  <property fmtid="{D5CDD505-2E9C-101B-9397-08002B2CF9AE}" pid="3" name="_dlc_DocIdItemGuid">
    <vt:lpwstr>42ff575c-cfa6-4a30-a7e1-164d54f175c0</vt:lpwstr>
  </property>
  <property fmtid="{D5CDD505-2E9C-101B-9397-08002B2CF9AE}" pid="4" name="TaxKeyword">
    <vt:lpwstr/>
  </property>
  <property fmtid="{D5CDD505-2E9C-101B-9397-08002B2CF9AE}" pid="5" name="Kohde- / työntekijäryhmä">
    <vt:lpwstr>42;#Potilaan hoitoon osallistuva henkilöstö|21074a2b-1b44-417e-9c72-4d731d4c7a78</vt:lpwstr>
  </property>
  <property fmtid="{D5CDD505-2E9C-101B-9397-08002B2CF9AE}" pid="6" name="MEO">
    <vt:lpwstr/>
  </property>
  <property fmtid="{D5CDD505-2E9C-101B-9397-08002B2CF9AE}" pid="7" name="Koulutusmateriaali (sisältötyypin metatieto)">
    <vt:lpwstr>165;#Koulutuksen aineisto|2a72a094-566d-460a-879e-2a18b80594d3</vt:lpwstr>
  </property>
  <property fmtid="{D5CDD505-2E9C-101B-9397-08002B2CF9AE}" pid="8" name="Kohdeorganisaatio">
    <vt:lpwstr>2688;#Pohde|3bd1eb7d-6289-427a-a46c-d4e835e69ad1</vt:lpwstr>
  </property>
  <property fmtid="{D5CDD505-2E9C-101B-9397-08002B2CF9AE}" pid="9" name="Organisaatiotiedon tarkennus toiminnan mukaan">
    <vt:lpwstr>168;#Infektioiden torjunta|d1bdb641-a1c1-4abf-b66a-298a776eaddb</vt:lpwstr>
  </property>
  <property fmtid="{D5CDD505-2E9C-101B-9397-08002B2CF9AE}" pid="10" name="Erikoisala">
    <vt:lpwstr>10;#Ei erikoisalaa (PPSHP)|63c697a3-d3f0-4701-a1c0-7b3ab3656aba</vt:lpwstr>
  </property>
  <property fmtid="{D5CDD505-2E9C-101B-9397-08002B2CF9AE}" pid="11" name="Kriisiviestintä">
    <vt:lpwstr/>
  </property>
  <property fmtid="{D5CDD505-2E9C-101B-9397-08002B2CF9AE}" pid="12" name="Toiminnanohjauskäsikirja">
    <vt:lpwstr>3;#Ei ole toimintakäsikirjaa|ed0127a7-f4bb-4299-8de4-a0fcecf35ff1</vt:lpwstr>
  </property>
  <property fmtid="{D5CDD505-2E9C-101B-9397-08002B2CF9AE}" pid="13" name="Organisaatiotieto">
    <vt:lpwstr>166;#Infektioyksikkö|d873b9ee-c5a1-43a5-91cd-d45393df5f8c</vt:lpwstr>
  </property>
  <property fmtid="{D5CDD505-2E9C-101B-9397-08002B2CF9AE}" pid="15" name="TaxKeywordTaxHTField">
    <vt:lpwstr/>
  </property>
  <property fmtid="{D5CDD505-2E9C-101B-9397-08002B2CF9AE}" pid="16" name="Order">
    <vt:r8>271600</vt:r8>
  </property>
  <property fmtid="{D5CDD505-2E9C-101B-9397-08002B2CF9AE}" pid="17" name="SharedWithUsers">
    <vt:lpwstr/>
  </property>
</Properties>
</file>